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  <p:sldMasterId id="2147483660" r:id="rId2"/>
    <p:sldMasterId id="2147483672" r:id="rId3"/>
    <p:sldMasterId id="2147483684" r:id="rId4"/>
  </p:sldMasterIdLst>
  <p:notesMasterIdLst>
    <p:notesMasterId r:id="rId31"/>
  </p:notesMasterIdLst>
  <p:sldIdLst>
    <p:sldId id="261" r:id="rId5"/>
    <p:sldId id="272" r:id="rId6"/>
    <p:sldId id="267" r:id="rId7"/>
    <p:sldId id="273" r:id="rId8"/>
    <p:sldId id="274" r:id="rId9"/>
    <p:sldId id="275" r:id="rId10"/>
    <p:sldId id="286" r:id="rId11"/>
    <p:sldId id="295" r:id="rId12"/>
    <p:sldId id="287" r:id="rId13"/>
    <p:sldId id="296" r:id="rId14"/>
    <p:sldId id="288" r:id="rId15"/>
    <p:sldId id="297" r:id="rId16"/>
    <p:sldId id="289" r:id="rId17"/>
    <p:sldId id="298" r:id="rId18"/>
    <p:sldId id="290" r:id="rId19"/>
    <p:sldId id="300" r:id="rId20"/>
    <p:sldId id="292" r:id="rId21"/>
    <p:sldId id="301" r:id="rId22"/>
    <p:sldId id="293" r:id="rId23"/>
    <p:sldId id="302" r:id="rId24"/>
    <p:sldId id="294" r:id="rId25"/>
    <p:sldId id="304" r:id="rId26"/>
    <p:sldId id="306" r:id="rId27"/>
    <p:sldId id="305" r:id="rId28"/>
    <p:sldId id="285" r:id="rId29"/>
    <p:sldId id="266" r:id="rId30"/>
  </p:sldIdLst>
  <p:sldSz cx="9906000" cy="6858000" type="A4"/>
  <p:notesSz cx="6858000" cy="9144000"/>
  <p:embeddedFontLst>
    <p:embeddedFont>
      <p:font typeface="HY헤드라인M" panose="02030600000101010101" pitchFamily="18" charset="-127"/>
      <p:regular r:id="rId32"/>
    </p:embeddedFont>
    <p:embeddedFont>
      <p:font typeface="맑은 고딕" panose="020B0503020000020004" pitchFamily="50" charset="-127"/>
      <p:regular r:id="rId33"/>
      <p:bold r:id="rId34"/>
    </p:embeddedFont>
    <p:embeddedFont>
      <p:font typeface="210 동화책 R" panose="02020603020101020101" pitchFamily="18" charset="-127"/>
      <p:regular r:id="rId35"/>
    </p:embeddedFont>
    <p:embeddedFont>
      <p:font typeface="Franklin Gothic Book" panose="020B0503020102020204" pitchFamily="34" charset="0"/>
      <p:regular r:id="rId36"/>
      <p:italic r:id="rId37"/>
    </p:embeddedFont>
    <p:embeddedFont>
      <p:font typeface="나눔고딕" panose="020D0604000000000000" pitchFamily="50" charset="-127"/>
      <p:regular r:id="rId38"/>
      <p:bold r:id="rId39"/>
    </p:embeddedFont>
  </p:embeddedFontLst>
  <p:defaultTextStyle>
    <a:defPPr>
      <a:defRPr lang="ko-KR"/>
    </a:defPPr>
    <a:lvl1pPr marL="0" algn="l" defTabSz="107286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1pPr>
    <a:lvl2pPr marL="536433" algn="l" defTabSz="107286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2pPr>
    <a:lvl3pPr marL="1072866" algn="l" defTabSz="107286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3pPr>
    <a:lvl4pPr marL="1609298" algn="l" defTabSz="107286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4pPr>
    <a:lvl5pPr marL="2145731" algn="l" defTabSz="107286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5pPr>
    <a:lvl6pPr marL="2682164" algn="l" defTabSz="107286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6pPr>
    <a:lvl7pPr marL="3218597" algn="l" defTabSz="107286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7pPr>
    <a:lvl8pPr marL="3755029" algn="l" defTabSz="107286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8pPr>
    <a:lvl9pPr marL="4291462" algn="l" defTabSz="107286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CFBF"/>
    <a:srgbClr val="404040"/>
    <a:srgbClr val="F5AA00"/>
    <a:srgbClr val="F62291"/>
    <a:srgbClr val="FFCC00"/>
    <a:srgbClr val="FEEA2B"/>
    <a:srgbClr val="FF9933"/>
    <a:srgbClr val="D8268C"/>
    <a:srgbClr val="33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263" autoAdjust="0"/>
    <p:restoredTop sz="94660" autoAdjust="0"/>
  </p:normalViewPr>
  <p:slideViewPr>
    <p:cSldViewPr>
      <p:cViewPr varScale="1">
        <p:scale>
          <a:sx n="73" d="100"/>
          <a:sy n="73" d="100"/>
        </p:scale>
        <p:origin x="-744" y="-96"/>
      </p:cViewPr>
      <p:guideLst>
        <p:guide orient="horz" pos="2160"/>
        <p:guide pos="31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125" d="100"/>
          <a:sy n="125" d="100"/>
        </p:scale>
        <p:origin x="-4980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8.fntdata"/><Relationship Id="rId21" Type="http://schemas.openxmlformats.org/officeDocument/2006/relationships/slide" Target="slides/slide17.xml"/><Relationship Id="rId34" Type="http://schemas.openxmlformats.org/officeDocument/2006/relationships/font" Target="fonts/font3.fntdata"/><Relationship Id="rId42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font" Target="fonts/font5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font" Target="fonts/font4.fntdata"/><Relationship Id="rId43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2.fntdata"/><Relationship Id="rId38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175B8C-DF90-4444-88E4-F1D95D87E965}" type="datetimeFigureOut">
              <a:rPr lang="ko-KR" altLang="en-US" smtClean="0"/>
              <a:pPr/>
              <a:t>2015-02-24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405DAE-064F-4E16-A6EA-40DBFA52F80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68084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72866" rtl="0" eaLnBrk="1" latinLnBrk="1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536433" algn="l" defTabSz="1072866" rtl="0" eaLnBrk="1" latinLnBrk="1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1072866" algn="l" defTabSz="1072866" rtl="0" eaLnBrk="1" latinLnBrk="1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609298" algn="l" defTabSz="1072866" rtl="0" eaLnBrk="1" latinLnBrk="1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2145731" algn="l" defTabSz="1072866" rtl="0" eaLnBrk="1" latinLnBrk="1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2682164" algn="l" defTabSz="1072866" rtl="0" eaLnBrk="1" latinLnBrk="1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3218597" algn="l" defTabSz="1072866" rtl="0" eaLnBrk="1" latinLnBrk="1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3755029" algn="l" defTabSz="1072866" rtl="0" eaLnBrk="1" latinLnBrk="1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4291462" algn="l" defTabSz="1072866" rtl="0" eaLnBrk="1" latinLnBrk="1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2130426"/>
            <a:ext cx="84201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5364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728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092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457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6821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185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7550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2914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EEF72-D11B-4B45-80B2-11F8785BC426}" type="datetime1">
              <a:rPr lang="ko-KR" altLang="en-US" smtClean="0"/>
              <a:t>2015-02-24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 flipH="1">
            <a:off x="6521450" y="6237313"/>
            <a:ext cx="147741" cy="484163"/>
          </a:xfrm>
          <a:prstGeom prst="rect">
            <a:avLst/>
          </a:prstGeom>
        </p:spPr>
        <p:txBody>
          <a:bodyPr lIns="107287" tIns="53643" rIns="107287" bIns="53643"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181850" y="274639"/>
            <a:ext cx="222885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95300" y="274639"/>
            <a:ext cx="652145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F6344-EBAA-4085-A258-559FF331E266}" type="datetime1">
              <a:rPr lang="ko-KR" altLang="en-US" smtClean="0"/>
              <a:t>2015-02-24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 flipH="1">
            <a:off x="6521450" y="6237313"/>
            <a:ext cx="147741" cy="484163"/>
          </a:xfrm>
          <a:prstGeom prst="rect">
            <a:avLst/>
          </a:prstGeom>
        </p:spPr>
        <p:txBody>
          <a:bodyPr lIns="107287" tIns="53643" rIns="107287" bIns="53643"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2130425"/>
            <a:ext cx="84201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176F1-4B88-485A-B295-63DE92D900DD}" type="datetimeFigureOut">
              <a:rPr lang="ko-KR" altLang="en-US" smtClean="0"/>
              <a:t>2015-02-24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08A14-1CBD-4B56-8248-F33886ECCE85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Picture 3" descr="I:\KakaoTalk_20150223_144223355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1432" y="124725"/>
            <a:ext cx="928700" cy="639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293902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176F1-4B88-485A-B295-63DE92D900DD}" type="datetimeFigureOut">
              <a:rPr lang="ko-KR" altLang="en-US" smtClean="0"/>
              <a:t>2015-02-24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08A14-1CBD-4B56-8248-F33886ECCE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4352311"/>
      </p:ext>
    </p:extLst>
  </p:cSld>
  <p:clrMapOvr>
    <a:masterClrMapping/>
  </p:clrMapOvr>
  <p:transition spd="slow">
    <p:push dir="u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2638" y="4406900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2638" y="2906713"/>
            <a:ext cx="84201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176F1-4B88-485A-B295-63DE92D900DD}" type="datetimeFigureOut">
              <a:rPr lang="ko-KR" altLang="en-US" smtClean="0"/>
              <a:t>2015-02-24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08A14-1CBD-4B56-8248-F33886ECCE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0781203"/>
      </p:ext>
    </p:extLst>
  </p:cSld>
  <p:clrMapOvr>
    <a:masterClrMapping/>
  </p:clrMapOvr>
  <p:transition spd="slow">
    <p:push dir="u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95300" y="1600200"/>
            <a:ext cx="43815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29200" y="1600200"/>
            <a:ext cx="43815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176F1-4B88-485A-B295-63DE92D900DD}" type="datetimeFigureOut">
              <a:rPr lang="ko-KR" altLang="en-US" smtClean="0"/>
              <a:t>2015-02-24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08A14-1CBD-4B56-8248-F33886ECCE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0862205"/>
      </p:ext>
    </p:extLst>
  </p:cSld>
  <p:clrMapOvr>
    <a:masterClrMapping/>
  </p:clrMapOvr>
  <p:transition spd="slow">
    <p:push dir="u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73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73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32375" y="1535113"/>
            <a:ext cx="437832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32375" y="2174875"/>
            <a:ext cx="437832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176F1-4B88-485A-B295-63DE92D900DD}" type="datetimeFigureOut">
              <a:rPr lang="ko-KR" altLang="en-US" smtClean="0"/>
              <a:t>2015-02-24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08A14-1CBD-4B56-8248-F33886ECCE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1067988"/>
      </p:ext>
    </p:extLst>
  </p:cSld>
  <p:clrMapOvr>
    <a:masterClrMapping/>
  </p:clrMapOvr>
  <p:transition spd="slow">
    <p:push dir="u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176F1-4B88-485A-B295-63DE92D900DD}" type="datetimeFigureOut">
              <a:rPr lang="ko-KR" altLang="en-US" smtClean="0"/>
              <a:t>2015-02-24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08A14-1CBD-4B56-8248-F33886ECCE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833745"/>
      </p:ext>
    </p:extLst>
  </p:cSld>
  <p:clrMapOvr>
    <a:masterClrMapping/>
  </p:clrMapOvr>
  <p:transition spd="slow">
    <p:push dir="u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176F1-4B88-485A-B295-63DE92D900DD}" type="datetimeFigureOut">
              <a:rPr lang="ko-KR" altLang="en-US" smtClean="0"/>
              <a:t>2015-02-24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08A14-1CBD-4B56-8248-F33886ECCE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147801"/>
      </p:ext>
    </p:extLst>
  </p:cSld>
  <p:clrMapOvr>
    <a:masterClrMapping/>
  </p:clrMapOvr>
  <p:transition spd="slow">
    <p:push dir="u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138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3500" y="273050"/>
            <a:ext cx="553720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95300" y="1435100"/>
            <a:ext cx="3259138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176F1-4B88-485A-B295-63DE92D900DD}" type="datetimeFigureOut">
              <a:rPr lang="ko-KR" altLang="en-US" smtClean="0"/>
              <a:t>2015-02-24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08A14-1CBD-4B56-8248-F33886ECCE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7630642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1513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513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513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176F1-4B88-485A-B295-63DE92D900DD}" type="datetimeFigureOut">
              <a:rPr lang="ko-KR" altLang="en-US" smtClean="0"/>
              <a:t>2015-02-24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08A14-1CBD-4B56-8248-F33886ECCE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1148665"/>
      </p:ext>
    </p:extLst>
  </p:cSld>
  <p:clrMapOvr>
    <a:masterClrMapping/>
  </p:clrMapOvr>
  <p:transition spd="slow">
    <p:push dir="u"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176F1-4B88-485A-B295-63DE92D900DD}" type="datetimeFigureOut">
              <a:rPr lang="ko-KR" altLang="en-US" smtClean="0"/>
              <a:t>2015-02-24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08A14-1CBD-4B56-8248-F33886ECCE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030917"/>
      </p:ext>
    </p:extLst>
  </p:cSld>
  <p:clrMapOvr>
    <a:masterClrMapping/>
  </p:clrMapOvr>
  <p:transition spd="slow">
    <p:push dir="u"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181850" y="274638"/>
            <a:ext cx="222885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95300" y="274638"/>
            <a:ext cx="653415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176F1-4B88-485A-B295-63DE92D900DD}" type="datetimeFigureOut">
              <a:rPr lang="ko-KR" altLang="en-US" smtClean="0"/>
              <a:t>2015-02-24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08A14-1CBD-4B56-8248-F33886ECCE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2616263"/>
      </p:ext>
    </p:extLst>
  </p:cSld>
  <p:clrMapOvr>
    <a:masterClrMapping/>
  </p:clrMapOvr>
  <p:transition spd="slow">
    <p:push dir="u"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2130425"/>
            <a:ext cx="84201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B950D-20EF-4201-8083-79BA2B4C7E30}" type="datetimeFigureOut">
              <a:rPr lang="ko-KR" altLang="en-US" smtClean="0"/>
              <a:t>2015-02-24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6B8623-EE4D-4F60-934E-09F756EEEE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2718665"/>
      </p:ext>
    </p:extLst>
  </p:cSld>
  <p:clrMapOvr>
    <a:masterClrMapping/>
  </p:clrMapOvr>
  <p:transition spd="slow">
    <p:push dir="u"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B950D-20EF-4201-8083-79BA2B4C7E30}" type="datetimeFigureOut">
              <a:rPr lang="ko-KR" altLang="en-US" smtClean="0"/>
              <a:t>2015-02-24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6B8623-EE4D-4F60-934E-09F756EEEE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0339526"/>
      </p:ext>
    </p:extLst>
  </p:cSld>
  <p:clrMapOvr>
    <a:masterClrMapping/>
  </p:clrMapOvr>
  <p:transition spd="slow">
    <p:push dir="u"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2638" y="4406900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2638" y="2906713"/>
            <a:ext cx="84201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B950D-20EF-4201-8083-79BA2B4C7E30}" type="datetimeFigureOut">
              <a:rPr lang="ko-KR" altLang="en-US" smtClean="0"/>
              <a:t>2015-02-24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6B8623-EE4D-4F60-934E-09F756EEEE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2818572"/>
      </p:ext>
    </p:extLst>
  </p:cSld>
  <p:clrMapOvr>
    <a:masterClrMapping/>
  </p:clrMapOvr>
  <p:transition spd="slow">
    <p:push dir="u"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95300" y="1600200"/>
            <a:ext cx="43815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29200" y="1600200"/>
            <a:ext cx="43815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B950D-20EF-4201-8083-79BA2B4C7E30}" type="datetimeFigureOut">
              <a:rPr lang="ko-KR" altLang="en-US" smtClean="0"/>
              <a:t>2015-02-24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6B8623-EE4D-4F60-934E-09F756EEEE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8721421"/>
      </p:ext>
    </p:extLst>
  </p:cSld>
  <p:clrMapOvr>
    <a:masterClrMapping/>
  </p:clrMapOvr>
  <p:transition spd="slow">
    <p:push dir="u"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73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73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32375" y="1535113"/>
            <a:ext cx="437832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32375" y="2174875"/>
            <a:ext cx="437832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B950D-20EF-4201-8083-79BA2B4C7E30}" type="datetimeFigureOut">
              <a:rPr lang="ko-KR" altLang="en-US" smtClean="0"/>
              <a:t>2015-02-24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6B8623-EE4D-4F60-934E-09F756EEEE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8948894"/>
      </p:ext>
    </p:extLst>
  </p:cSld>
  <p:clrMapOvr>
    <a:masterClrMapping/>
  </p:clrMapOvr>
  <p:transition spd="slow">
    <p:push dir="u"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B950D-20EF-4201-8083-79BA2B4C7E30}" type="datetimeFigureOut">
              <a:rPr lang="ko-KR" altLang="en-US" smtClean="0"/>
              <a:t>2015-02-24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6B8623-EE4D-4F60-934E-09F756EEEE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6099020"/>
      </p:ext>
    </p:extLst>
  </p:cSld>
  <p:clrMapOvr>
    <a:masterClrMapping/>
  </p:clrMapOvr>
  <p:transition spd="slow">
    <p:push dir="u"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B950D-20EF-4201-8083-79BA2B4C7E30}" type="datetimeFigureOut">
              <a:rPr lang="ko-KR" altLang="en-US" smtClean="0"/>
              <a:t>2015-02-24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6B8623-EE4D-4F60-934E-09F756EEEE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6810492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138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3500" y="273050"/>
            <a:ext cx="553720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95300" y="1435100"/>
            <a:ext cx="3259138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B950D-20EF-4201-8083-79BA2B4C7E30}" type="datetimeFigureOut">
              <a:rPr lang="ko-KR" altLang="en-US" smtClean="0"/>
              <a:t>2015-02-24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6B8623-EE4D-4F60-934E-09F756EEEE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2017907"/>
      </p:ext>
    </p:extLst>
  </p:cSld>
  <p:clrMapOvr>
    <a:masterClrMapping/>
  </p:clrMapOvr>
  <p:transition spd="slow">
    <p:push dir="u"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1513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513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513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B950D-20EF-4201-8083-79BA2B4C7E30}" type="datetimeFigureOut">
              <a:rPr lang="ko-KR" altLang="en-US" smtClean="0"/>
              <a:t>2015-02-24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6B8623-EE4D-4F60-934E-09F756EEEE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5422136"/>
      </p:ext>
    </p:extLst>
  </p:cSld>
  <p:clrMapOvr>
    <a:masterClrMapping/>
  </p:clrMapOvr>
  <p:transition spd="slow">
    <p:push dir="u"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B950D-20EF-4201-8083-79BA2B4C7E30}" type="datetimeFigureOut">
              <a:rPr lang="ko-KR" altLang="en-US" smtClean="0"/>
              <a:t>2015-02-24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6B8623-EE4D-4F60-934E-09F756EEEE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4658485"/>
      </p:ext>
    </p:extLst>
  </p:cSld>
  <p:clrMapOvr>
    <a:masterClrMapping/>
  </p:clrMapOvr>
  <p:transition spd="slow">
    <p:push dir="u"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181850" y="274638"/>
            <a:ext cx="222885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95300" y="274638"/>
            <a:ext cx="653415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B950D-20EF-4201-8083-79BA2B4C7E30}" type="datetimeFigureOut">
              <a:rPr lang="ko-KR" altLang="en-US" smtClean="0"/>
              <a:t>2015-02-24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6B8623-EE4D-4F60-934E-09F756EEEE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6502235"/>
      </p:ext>
    </p:extLst>
  </p:cSld>
  <p:clrMapOvr>
    <a:masterClrMapping/>
  </p:clrMapOvr>
  <p:transition spd="slow">
    <p:push dir="u"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2130425"/>
            <a:ext cx="84201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483B2-1B70-414D-8977-504A405B4914}" type="datetimeFigureOut">
              <a:rPr lang="ko-KR" altLang="en-US" smtClean="0"/>
              <a:t>2015-02-24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43C480-4E67-4442-9DDD-692D7A4A62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6943421"/>
      </p:ext>
    </p:extLst>
  </p:cSld>
  <p:clrMapOvr>
    <a:masterClrMapping/>
  </p:clrMapOvr>
  <p:transition spd="slow">
    <p:push dir="u"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483B2-1B70-414D-8977-504A405B4914}" type="datetimeFigureOut">
              <a:rPr lang="ko-KR" altLang="en-US" smtClean="0"/>
              <a:t>2015-02-24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43C480-4E67-4442-9DDD-692D7A4A62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7728467"/>
      </p:ext>
    </p:extLst>
  </p:cSld>
  <p:clrMapOvr>
    <a:masterClrMapping/>
  </p:clrMapOvr>
  <p:transition spd="slow">
    <p:push dir="u"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2638" y="4406900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2638" y="2906713"/>
            <a:ext cx="84201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483B2-1B70-414D-8977-504A405B4914}" type="datetimeFigureOut">
              <a:rPr lang="ko-KR" altLang="en-US" smtClean="0"/>
              <a:t>2015-02-24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43C480-4E67-4442-9DDD-692D7A4A62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0082848"/>
      </p:ext>
    </p:extLst>
  </p:cSld>
  <p:clrMapOvr>
    <a:masterClrMapping/>
  </p:clrMapOvr>
  <p:transition spd="slow">
    <p:push dir="u"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95300" y="1600200"/>
            <a:ext cx="43815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29200" y="1600200"/>
            <a:ext cx="43815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483B2-1B70-414D-8977-504A405B4914}" type="datetimeFigureOut">
              <a:rPr lang="ko-KR" altLang="en-US" smtClean="0"/>
              <a:t>2015-02-24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43C480-4E67-4442-9DDD-692D7A4A62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0595467"/>
      </p:ext>
    </p:extLst>
  </p:cSld>
  <p:clrMapOvr>
    <a:masterClrMapping/>
  </p:clrMapOvr>
  <p:transition spd="slow">
    <p:push dir="u"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73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73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32375" y="1535113"/>
            <a:ext cx="437832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32375" y="2174875"/>
            <a:ext cx="437832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483B2-1B70-414D-8977-504A405B4914}" type="datetimeFigureOut">
              <a:rPr lang="ko-KR" altLang="en-US" smtClean="0"/>
              <a:t>2015-02-24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43C480-4E67-4442-9DDD-692D7A4A62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5670045"/>
      </p:ext>
    </p:extLst>
  </p:cSld>
  <p:clrMapOvr>
    <a:masterClrMapping/>
  </p:clrMapOvr>
  <p:transition spd="slow">
    <p:push dir="u"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483B2-1B70-414D-8977-504A405B4914}" type="datetimeFigureOut">
              <a:rPr lang="ko-KR" altLang="en-US" smtClean="0"/>
              <a:t>2015-02-24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43C480-4E67-4442-9DDD-692D7A4A62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6430724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95300" y="1600201"/>
            <a:ext cx="4375150" cy="4525963"/>
          </a:xfrm>
        </p:spPr>
        <p:txBody>
          <a:bodyPr/>
          <a:lstStyle>
            <a:lvl1pPr>
              <a:defRPr sz="3300"/>
            </a:lvl1pPr>
            <a:lvl2pPr>
              <a:defRPr sz="2800"/>
            </a:lvl2pPr>
            <a:lvl3pPr>
              <a:defRPr sz="23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35550" y="1600201"/>
            <a:ext cx="4375150" cy="4525963"/>
          </a:xfrm>
        </p:spPr>
        <p:txBody>
          <a:bodyPr/>
          <a:lstStyle>
            <a:lvl1pPr>
              <a:defRPr sz="3300"/>
            </a:lvl1pPr>
            <a:lvl2pPr>
              <a:defRPr sz="2800"/>
            </a:lvl2pPr>
            <a:lvl3pPr>
              <a:defRPr sz="23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090FF6-59C0-4879-B026-626A45E9659E}" type="datetime1">
              <a:rPr lang="ko-KR" altLang="en-US" smtClean="0"/>
              <a:t>2015-02-24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 flipH="1">
            <a:off x="6521450" y="6237313"/>
            <a:ext cx="147741" cy="484163"/>
          </a:xfrm>
          <a:prstGeom prst="rect">
            <a:avLst/>
          </a:prstGeom>
        </p:spPr>
        <p:txBody>
          <a:bodyPr lIns="107287" tIns="53643" rIns="107287" bIns="53643"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483B2-1B70-414D-8977-504A405B4914}" type="datetimeFigureOut">
              <a:rPr lang="ko-KR" altLang="en-US" smtClean="0"/>
              <a:t>2015-02-24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43C480-4E67-4442-9DDD-692D7A4A62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7685112"/>
      </p:ext>
    </p:extLst>
  </p:cSld>
  <p:clrMapOvr>
    <a:masterClrMapping/>
  </p:clrMapOvr>
  <p:transition spd="slow">
    <p:push dir="u"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138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3500" y="273050"/>
            <a:ext cx="553720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95300" y="1435100"/>
            <a:ext cx="3259138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483B2-1B70-414D-8977-504A405B4914}" type="datetimeFigureOut">
              <a:rPr lang="ko-KR" altLang="en-US" smtClean="0"/>
              <a:t>2015-02-24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43C480-4E67-4442-9DDD-692D7A4A62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9140525"/>
      </p:ext>
    </p:extLst>
  </p:cSld>
  <p:clrMapOvr>
    <a:masterClrMapping/>
  </p:clrMapOvr>
  <p:transition spd="slow">
    <p:push dir="u"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1513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513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513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483B2-1B70-414D-8977-504A405B4914}" type="datetimeFigureOut">
              <a:rPr lang="ko-KR" altLang="en-US" smtClean="0"/>
              <a:t>2015-02-24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43C480-4E67-4442-9DDD-692D7A4A62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0003381"/>
      </p:ext>
    </p:extLst>
  </p:cSld>
  <p:clrMapOvr>
    <a:masterClrMapping/>
  </p:clrMapOvr>
  <p:transition spd="slow">
    <p:push dir="u"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483B2-1B70-414D-8977-504A405B4914}" type="datetimeFigureOut">
              <a:rPr lang="ko-KR" altLang="en-US" smtClean="0"/>
              <a:t>2015-02-24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43C480-4E67-4442-9DDD-692D7A4A62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7071863"/>
      </p:ext>
    </p:extLst>
  </p:cSld>
  <p:clrMapOvr>
    <a:masterClrMapping/>
  </p:clrMapOvr>
  <p:transition spd="slow">
    <p:push dir="u"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181850" y="274638"/>
            <a:ext cx="222885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95300" y="274638"/>
            <a:ext cx="653415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483B2-1B70-414D-8977-504A405B4914}" type="datetimeFigureOut">
              <a:rPr lang="ko-KR" altLang="en-US" smtClean="0"/>
              <a:t>2015-02-24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43C480-4E67-4442-9DDD-692D7A4A62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8387842"/>
      </p:ext>
    </p:extLst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3"/>
          </a:xfrm>
        </p:spPr>
        <p:txBody>
          <a:bodyPr anchor="b"/>
          <a:lstStyle>
            <a:lvl1pPr marL="0" indent="0">
              <a:buNone/>
              <a:defRPr sz="2800" b="1"/>
            </a:lvl1pPr>
            <a:lvl2pPr marL="536433" indent="0">
              <a:buNone/>
              <a:defRPr sz="2300" b="1"/>
            </a:lvl2pPr>
            <a:lvl3pPr marL="1072866" indent="0">
              <a:buNone/>
              <a:defRPr sz="2100" b="1"/>
            </a:lvl3pPr>
            <a:lvl4pPr marL="1609298" indent="0">
              <a:buNone/>
              <a:defRPr sz="1900" b="1"/>
            </a:lvl4pPr>
            <a:lvl5pPr marL="2145731" indent="0">
              <a:buNone/>
              <a:defRPr sz="1900" b="1"/>
            </a:lvl5pPr>
            <a:lvl6pPr marL="2682164" indent="0">
              <a:buNone/>
              <a:defRPr sz="1900" b="1"/>
            </a:lvl6pPr>
            <a:lvl7pPr marL="3218597" indent="0">
              <a:buNone/>
              <a:defRPr sz="1900" b="1"/>
            </a:lvl7pPr>
            <a:lvl8pPr marL="3755029" indent="0">
              <a:buNone/>
              <a:defRPr sz="1900" b="1"/>
            </a:lvl8pPr>
            <a:lvl9pPr marL="4291462" indent="0">
              <a:buNone/>
              <a:defRPr sz="19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</p:spPr>
        <p:txBody>
          <a:bodyPr/>
          <a:lstStyle>
            <a:lvl1pPr>
              <a:defRPr sz="2800"/>
            </a:lvl1pPr>
            <a:lvl2pPr>
              <a:defRPr sz="2300"/>
            </a:lvl2pPr>
            <a:lvl3pPr>
              <a:defRPr sz="21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32112" y="1535113"/>
            <a:ext cx="4378590" cy="639763"/>
          </a:xfrm>
        </p:spPr>
        <p:txBody>
          <a:bodyPr anchor="b"/>
          <a:lstStyle>
            <a:lvl1pPr marL="0" indent="0">
              <a:buNone/>
              <a:defRPr sz="2800" b="1"/>
            </a:lvl1pPr>
            <a:lvl2pPr marL="536433" indent="0">
              <a:buNone/>
              <a:defRPr sz="2300" b="1"/>
            </a:lvl2pPr>
            <a:lvl3pPr marL="1072866" indent="0">
              <a:buNone/>
              <a:defRPr sz="2100" b="1"/>
            </a:lvl3pPr>
            <a:lvl4pPr marL="1609298" indent="0">
              <a:buNone/>
              <a:defRPr sz="1900" b="1"/>
            </a:lvl4pPr>
            <a:lvl5pPr marL="2145731" indent="0">
              <a:buNone/>
              <a:defRPr sz="1900" b="1"/>
            </a:lvl5pPr>
            <a:lvl6pPr marL="2682164" indent="0">
              <a:buNone/>
              <a:defRPr sz="1900" b="1"/>
            </a:lvl6pPr>
            <a:lvl7pPr marL="3218597" indent="0">
              <a:buNone/>
              <a:defRPr sz="1900" b="1"/>
            </a:lvl7pPr>
            <a:lvl8pPr marL="3755029" indent="0">
              <a:buNone/>
              <a:defRPr sz="1900" b="1"/>
            </a:lvl8pPr>
            <a:lvl9pPr marL="4291462" indent="0">
              <a:buNone/>
              <a:defRPr sz="19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32112" y="2174875"/>
            <a:ext cx="4378590" cy="3951288"/>
          </a:xfrm>
        </p:spPr>
        <p:txBody>
          <a:bodyPr/>
          <a:lstStyle>
            <a:lvl1pPr>
              <a:defRPr sz="2800"/>
            </a:lvl1pPr>
            <a:lvl2pPr>
              <a:defRPr sz="2300"/>
            </a:lvl2pPr>
            <a:lvl3pPr>
              <a:defRPr sz="21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96B71F-E5F5-4A0E-890A-E016AAB339A5}" type="datetime1">
              <a:rPr lang="ko-KR" altLang="en-US" smtClean="0"/>
              <a:t>2015-02-24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 flipH="1">
            <a:off x="6521450" y="6237313"/>
            <a:ext cx="147741" cy="484163"/>
          </a:xfrm>
          <a:prstGeom prst="rect">
            <a:avLst/>
          </a:prstGeom>
        </p:spPr>
        <p:txBody>
          <a:bodyPr lIns="107287" tIns="53643" rIns="107287" bIns="53643"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021B9-18A6-4AF5-A374-48BE1ECA2072}" type="datetime1">
              <a:rPr lang="ko-KR" altLang="en-US" smtClean="0"/>
              <a:t>2015-02-24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 flipH="1">
            <a:off x="6521450" y="6237313"/>
            <a:ext cx="147741" cy="484163"/>
          </a:xfrm>
          <a:prstGeom prst="rect">
            <a:avLst/>
          </a:prstGeom>
        </p:spPr>
        <p:txBody>
          <a:bodyPr lIns="107287" tIns="53643" rIns="107287" bIns="53643"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A1C93-9B06-4276-BC97-0ADB2A4437DB}" type="datetime1">
              <a:rPr lang="ko-KR" altLang="en-US" smtClean="0"/>
              <a:t>2015-02-24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 flipH="1">
            <a:off x="6521450" y="6237313"/>
            <a:ext cx="147741" cy="484163"/>
          </a:xfrm>
          <a:prstGeom prst="rect">
            <a:avLst/>
          </a:prstGeom>
        </p:spPr>
        <p:txBody>
          <a:bodyPr lIns="107287" tIns="53643" rIns="107287" bIns="53643"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2" y="273049"/>
            <a:ext cx="3259006" cy="1162051"/>
          </a:xfrm>
        </p:spPr>
        <p:txBody>
          <a:bodyPr anchor="b"/>
          <a:lstStyle>
            <a:lvl1pPr algn="l">
              <a:defRPr sz="23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2971" y="273052"/>
            <a:ext cx="5537729" cy="5853113"/>
          </a:xfrm>
        </p:spPr>
        <p:txBody>
          <a:bodyPr/>
          <a:lstStyle>
            <a:lvl1pPr>
              <a:defRPr sz="3800"/>
            </a:lvl1pPr>
            <a:lvl2pPr>
              <a:defRPr sz="3300"/>
            </a:lvl2pPr>
            <a:lvl3pPr>
              <a:defRPr sz="2800"/>
            </a:lvl3pPr>
            <a:lvl4pPr>
              <a:defRPr sz="2300"/>
            </a:lvl4pPr>
            <a:lvl5pPr>
              <a:defRPr sz="23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95302" y="1435102"/>
            <a:ext cx="3259006" cy="4691063"/>
          </a:xfrm>
        </p:spPr>
        <p:txBody>
          <a:bodyPr/>
          <a:lstStyle>
            <a:lvl1pPr marL="0" indent="0">
              <a:buNone/>
              <a:defRPr sz="1600"/>
            </a:lvl1pPr>
            <a:lvl2pPr marL="536433" indent="0">
              <a:buNone/>
              <a:defRPr sz="1400"/>
            </a:lvl2pPr>
            <a:lvl3pPr marL="1072866" indent="0">
              <a:buNone/>
              <a:defRPr sz="1200"/>
            </a:lvl3pPr>
            <a:lvl4pPr marL="1609298" indent="0">
              <a:buNone/>
              <a:defRPr sz="1100"/>
            </a:lvl4pPr>
            <a:lvl5pPr marL="2145731" indent="0">
              <a:buNone/>
              <a:defRPr sz="1100"/>
            </a:lvl5pPr>
            <a:lvl6pPr marL="2682164" indent="0">
              <a:buNone/>
              <a:defRPr sz="1100"/>
            </a:lvl6pPr>
            <a:lvl7pPr marL="3218597" indent="0">
              <a:buNone/>
              <a:defRPr sz="1100"/>
            </a:lvl7pPr>
            <a:lvl8pPr marL="3755029" indent="0">
              <a:buNone/>
              <a:defRPr sz="1100"/>
            </a:lvl8pPr>
            <a:lvl9pPr marL="4291462" indent="0">
              <a:buNone/>
              <a:defRPr sz="11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ABF81-9823-4755-9B74-B9CC032432DE}" type="datetime1">
              <a:rPr lang="ko-KR" altLang="en-US" smtClean="0"/>
              <a:t>2015-02-24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 flipH="1">
            <a:off x="6521450" y="6237313"/>
            <a:ext cx="147741" cy="484163"/>
          </a:xfrm>
          <a:prstGeom prst="rect">
            <a:avLst/>
          </a:prstGeom>
        </p:spPr>
        <p:txBody>
          <a:bodyPr lIns="107287" tIns="53643" rIns="107287" bIns="53643"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9"/>
          </a:xfrm>
        </p:spPr>
        <p:txBody>
          <a:bodyPr anchor="b"/>
          <a:lstStyle>
            <a:lvl1pPr algn="l">
              <a:defRPr sz="23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/>
          <a:lstStyle>
            <a:lvl1pPr marL="0" indent="0">
              <a:buNone/>
              <a:defRPr sz="3800"/>
            </a:lvl1pPr>
            <a:lvl2pPr marL="536433" indent="0">
              <a:buNone/>
              <a:defRPr sz="3300"/>
            </a:lvl2pPr>
            <a:lvl3pPr marL="1072866" indent="0">
              <a:buNone/>
              <a:defRPr sz="2800"/>
            </a:lvl3pPr>
            <a:lvl4pPr marL="1609298" indent="0">
              <a:buNone/>
              <a:defRPr sz="2300"/>
            </a:lvl4pPr>
            <a:lvl5pPr marL="2145731" indent="0">
              <a:buNone/>
              <a:defRPr sz="2300"/>
            </a:lvl5pPr>
            <a:lvl6pPr marL="2682164" indent="0">
              <a:buNone/>
              <a:defRPr sz="2300"/>
            </a:lvl6pPr>
            <a:lvl7pPr marL="3218597" indent="0">
              <a:buNone/>
              <a:defRPr sz="2300"/>
            </a:lvl7pPr>
            <a:lvl8pPr marL="3755029" indent="0">
              <a:buNone/>
              <a:defRPr sz="2300"/>
            </a:lvl8pPr>
            <a:lvl9pPr marL="4291462" indent="0">
              <a:buNone/>
              <a:defRPr sz="23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3"/>
          </a:xfrm>
        </p:spPr>
        <p:txBody>
          <a:bodyPr/>
          <a:lstStyle>
            <a:lvl1pPr marL="0" indent="0">
              <a:buNone/>
              <a:defRPr sz="1600"/>
            </a:lvl1pPr>
            <a:lvl2pPr marL="536433" indent="0">
              <a:buNone/>
              <a:defRPr sz="1400"/>
            </a:lvl2pPr>
            <a:lvl3pPr marL="1072866" indent="0">
              <a:buNone/>
              <a:defRPr sz="1200"/>
            </a:lvl3pPr>
            <a:lvl4pPr marL="1609298" indent="0">
              <a:buNone/>
              <a:defRPr sz="1100"/>
            </a:lvl4pPr>
            <a:lvl5pPr marL="2145731" indent="0">
              <a:buNone/>
              <a:defRPr sz="1100"/>
            </a:lvl5pPr>
            <a:lvl6pPr marL="2682164" indent="0">
              <a:buNone/>
              <a:defRPr sz="1100"/>
            </a:lvl6pPr>
            <a:lvl7pPr marL="3218597" indent="0">
              <a:buNone/>
              <a:defRPr sz="1100"/>
            </a:lvl7pPr>
            <a:lvl8pPr marL="3755029" indent="0">
              <a:buNone/>
              <a:defRPr sz="1100"/>
            </a:lvl8pPr>
            <a:lvl9pPr marL="4291462" indent="0">
              <a:buNone/>
              <a:defRPr sz="11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58A5C5-A760-4665-A940-E20F510C69FE}" type="datetime1">
              <a:rPr lang="ko-KR" altLang="en-US" smtClean="0"/>
              <a:t>2015-02-24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 flipH="1">
            <a:off x="6521450" y="6237313"/>
            <a:ext cx="147741" cy="484163"/>
          </a:xfrm>
          <a:prstGeom prst="rect">
            <a:avLst/>
          </a:prstGeom>
        </p:spPr>
        <p:txBody>
          <a:bodyPr lIns="107287" tIns="53643" rIns="107287" bIns="53643"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95300" y="274639"/>
            <a:ext cx="8915400" cy="1143000"/>
          </a:xfrm>
          <a:prstGeom prst="rect">
            <a:avLst/>
          </a:prstGeom>
        </p:spPr>
        <p:txBody>
          <a:bodyPr vert="horz" lIns="107287" tIns="53643" rIns="107287" bIns="53643" rtlCol="0" anchor="ctr">
            <a:normAutofit/>
          </a:bodyPr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600201"/>
            <a:ext cx="8915400" cy="4525963"/>
          </a:xfrm>
          <a:prstGeom prst="rect">
            <a:avLst/>
          </a:prstGeom>
        </p:spPr>
        <p:txBody>
          <a:bodyPr vert="horz" lIns="107287" tIns="53643" rIns="107287" bIns="53643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 vert="horz" lIns="107287" tIns="53643" rIns="107287" bIns="53643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  <a:latin typeface="Noto Sans Korean Medium" pitchFamily="34" charset="-127"/>
                <a:ea typeface="Noto Sans Korean Medium" pitchFamily="34" charset="-127"/>
              </a:defRPr>
            </a:lvl1pPr>
          </a:lstStyle>
          <a:p>
            <a:fld id="{8E556582-29A5-4912-BEA1-BEA54FAD3E1C}" type="datetime1">
              <a:rPr lang="ko-KR" altLang="en-US" smtClean="0"/>
              <a:t>2015-02-24</a:t>
            </a:fld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215251" y="0"/>
            <a:ext cx="2542540" cy="365125"/>
          </a:xfrm>
          <a:prstGeom prst="rect">
            <a:avLst/>
          </a:prstGeom>
        </p:spPr>
        <p:txBody>
          <a:bodyPr vert="horz" lIns="107287" tIns="53643" rIns="107287" bIns="53643" rtlCol="0" anchor="ctr"/>
          <a:lstStyle>
            <a:lvl1pPr algn="r">
              <a:defRPr sz="1400">
                <a:solidFill>
                  <a:schemeClr val="bg1"/>
                </a:solidFill>
                <a:latin typeface="Noto Sans Korean Medium" pitchFamily="34" charset="-127"/>
                <a:ea typeface="Noto Sans Korean Medium" pitchFamily="34" charset="-127"/>
              </a:defRPr>
            </a:lvl1pPr>
          </a:lstStyle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  <p:pic>
        <p:nvPicPr>
          <p:cNvPr id="8" name="Picture 3" descr="I:\KakaoTalk_20150223_144223355.jpg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1432" y="124725"/>
            <a:ext cx="928700" cy="639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push dir="u"/>
  </p:transition>
  <p:timing>
    <p:tnLst>
      <p:par>
        <p:cTn id="1" dur="indefinite" restart="never" nodeType="tmRoot"/>
      </p:par>
    </p:tnLst>
  </p:timing>
  <p:hf hdr="0" ftr="0" dt="0"/>
  <p:txStyles>
    <p:titleStyle>
      <a:lvl1pPr algn="ctr" defTabSz="1072866" rtl="0" eaLnBrk="1" latinLnBrk="1" hangingPunct="1">
        <a:spcBef>
          <a:spcPct val="0"/>
        </a:spcBef>
        <a:buNone/>
        <a:defRPr sz="5200" kern="1200" spc="-176">
          <a:solidFill>
            <a:schemeClr val="tx1"/>
          </a:solidFill>
          <a:latin typeface="Noto Sans Korean Bold" pitchFamily="34" charset="-127"/>
          <a:ea typeface="Noto Sans Korean Bold" pitchFamily="34" charset="-127"/>
          <a:cs typeface="+mj-cs"/>
        </a:defRPr>
      </a:lvl1pPr>
    </p:titleStyle>
    <p:bodyStyle>
      <a:lvl1pPr marL="402325" indent="-402325" algn="l" defTabSz="1072866" rtl="0" eaLnBrk="1" latinLnBrk="1" hangingPunct="1">
        <a:spcBef>
          <a:spcPct val="20000"/>
        </a:spcBef>
        <a:buFont typeface="Arial" pitchFamily="34" charset="0"/>
        <a:buChar char="•"/>
        <a:defRPr sz="3800" kern="1200" spc="-117" baseline="0">
          <a:solidFill>
            <a:schemeClr val="tx1"/>
          </a:solidFill>
          <a:latin typeface="Noto Sans Korean Medium" pitchFamily="34" charset="-127"/>
          <a:ea typeface="Noto Sans Korean Medium" pitchFamily="34" charset="-127"/>
          <a:cs typeface="+mn-cs"/>
        </a:defRPr>
      </a:lvl1pPr>
      <a:lvl2pPr marL="871703" indent="-335270" algn="l" defTabSz="1072866" rtl="0" eaLnBrk="1" latinLnBrk="1" hangingPunct="1">
        <a:spcBef>
          <a:spcPct val="20000"/>
        </a:spcBef>
        <a:buFont typeface="Arial" pitchFamily="34" charset="0"/>
        <a:buChar char="–"/>
        <a:defRPr sz="3300" kern="1200" spc="-117" baseline="0">
          <a:solidFill>
            <a:schemeClr val="tx1"/>
          </a:solidFill>
          <a:latin typeface="Noto Sans Korean Medium" pitchFamily="34" charset="-127"/>
          <a:ea typeface="Noto Sans Korean Medium" pitchFamily="34" charset="-127"/>
          <a:cs typeface="+mn-cs"/>
        </a:defRPr>
      </a:lvl2pPr>
      <a:lvl3pPr marL="1341082" indent="-268216" algn="l" defTabSz="1072866" rtl="0" eaLnBrk="1" latinLnBrk="1" hangingPunct="1">
        <a:spcBef>
          <a:spcPct val="20000"/>
        </a:spcBef>
        <a:buFont typeface="Arial" pitchFamily="34" charset="0"/>
        <a:buChar char="•"/>
        <a:defRPr sz="2800" kern="1200" spc="-117" baseline="0">
          <a:solidFill>
            <a:schemeClr val="tx1"/>
          </a:solidFill>
          <a:latin typeface="Noto Sans Korean Medium" pitchFamily="34" charset="-127"/>
          <a:ea typeface="Noto Sans Korean Medium" pitchFamily="34" charset="-127"/>
          <a:cs typeface="+mn-cs"/>
        </a:defRPr>
      </a:lvl3pPr>
      <a:lvl4pPr marL="1877515" indent="-268216" algn="l" defTabSz="1072866" rtl="0" eaLnBrk="1" latinLnBrk="1" hangingPunct="1">
        <a:spcBef>
          <a:spcPct val="20000"/>
        </a:spcBef>
        <a:buFont typeface="Arial" pitchFamily="34" charset="0"/>
        <a:buChar char="–"/>
        <a:defRPr sz="2300" kern="1200" spc="-117" baseline="0">
          <a:solidFill>
            <a:schemeClr val="tx1"/>
          </a:solidFill>
          <a:latin typeface="Noto Sans Korean Medium" pitchFamily="34" charset="-127"/>
          <a:ea typeface="Noto Sans Korean Medium" pitchFamily="34" charset="-127"/>
          <a:cs typeface="+mn-cs"/>
        </a:defRPr>
      </a:lvl4pPr>
      <a:lvl5pPr marL="2413947" indent="-268216" algn="l" defTabSz="1072866" rtl="0" eaLnBrk="1" latinLnBrk="1" hangingPunct="1">
        <a:spcBef>
          <a:spcPct val="20000"/>
        </a:spcBef>
        <a:buFont typeface="Arial" pitchFamily="34" charset="0"/>
        <a:buChar char="»"/>
        <a:defRPr sz="2300" kern="1200" spc="-117" baseline="0">
          <a:solidFill>
            <a:schemeClr val="tx1"/>
          </a:solidFill>
          <a:latin typeface="Noto Sans Korean Medium" pitchFamily="34" charset="-127"/>
          <a:ea typeface="Noto Sans Korean Medium" pitchFamily="34" charset="-127"/>
          <a:cs typeface="+mn-cs"/>
        </a:defRPr>
      </a:lvl5pPr>
      <a:lvl6pPr marL="2950380" indent="-268216" algn="l" defTabSz="1072866" rtl="0" eaLnBrk="1" latinLnBrk="1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6pPr>
      <a:lvl7pPr marL="3486813" indent="-268216" algn="l" defTabSz="1072866" rtl="0" eaLnBrk="1" latinLnBrk="1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7pPr>
      <a:lvl8pPr marL="4023246" indent="-268216" algn="l" defTabSz="1072866" rtl="0" eaLnBrk="1" latinLnBrk="1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8pPr>
      <a:lvl9pPr marL="4559678" indent="-268216" algn="l" defTabSz="1072866" rtl="0" eaLnBrk="1" latinLnBrk="1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07286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36433" algn="l" defTabSz="107286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72866" algn="l" defTabSz="107286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09298" algn="l" defTabSz="107286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145731" algn="l" defTabSz="107286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682164" algn="l" defTabSz="107286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218597" algn="l" defTabSz="107286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755029" algn="l" defTabSz="107286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291462" algn="l" defTabSz="107286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600200"/>
            <a:ext cx="89154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95300" y="6356350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4176F1-4B88-485A-B295-63DE92D900DD}" type="datetimeFigureOut">
              <a:rPr lang="ko-KR" altLang="en-US" smtClean="0"/>
              <a:t>2015-02-24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384550" y="6356350"/>
            <a:ext cx="313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099300" y="6356350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A08A14-1CBD-4B56-8248-F33886ECCE85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8" name="Picture 3" descr="I:\KakaoTalk_20150223_144223355.jpg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1432" y="124725"/>
            <a:ext cx="928700" cy="639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45040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 spd="slow">
    <p:push dir="u"/>
  </p:transition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600200"/>
            <a:ext cx="89154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95300" y="6356350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BB950D-20EF-4201-8083-79BA2B4C7E30}" type="datetimeFigureOut">
              <a:rPr lang="ko-KR" altLang="en-US" smtClean="0"/>
              <a:t>2015-02-24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384550" y="6356350"/>
            <a:ext cx="313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099300" y="6356350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6B8623-EE4D-4F60-934E-09F756EEEE5C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Picture 3" descr="I:\KakaoTalk_20150223_144223355.jpg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1432" y="124725"/>
            <a:ext cx="928700" cy="639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3484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ransition spd="slow">
    <p:push dir="u"/>
  </p:transition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600200"/>
            <a:ext cx="89154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95300" y="6356350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1483B2-1B70-414D-8977-504A405B4914}" type="datetimeFigureOut">
              <a:rPr lang="ko-KR" altLang="en-US" smtClean="0"/>
              <a:t>2015-02-24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384550" y="6356350"/>
            <a:ext cx="313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099300" y="6356350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43C480-4E67-4442-9DDD-692D7A4A62D6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Picture 3" descr="I:\KakaoTalk_20150223_144223355.jpg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1432" y="124725"/>
            <a:ext cx="928700" cy="639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24393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ransition spd="slow">
    <p:push dir="u"/>
  </p:transition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eg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2138115" y="90152"/>
            <a:ext cx="7767885" cy="670989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7287" tIns="53643" rIns="107287" bIns="53643"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6105128" y="2781166"/>
            <a:ext cx="3042338" cy="1770327"/>
          </a:xfrm>
          <a:prstGeom prst="rect">
            <a:avLst/>
          </a:prstGeom>
          <a:noFill/>
        </p:spPr>
        <p:txBody>
          <a:bodyPr wrap="square" lIns="107287" tIns="53643" rIns="107287" bIns="53643" rtlCol="0">
            <a:spAutoFit/>
          </a:bodyPr>
          <a:lstStyle/>
          <a:p>
            <a:r>
              <a:rPr lang="en-US" altLang="ko-KR" sz="5400" spc="-352" dirty="0" smtClean="0">
                <a:solidFill>
                  <a:schemeClr val="bg1"/>
                </a:solidFill>
                <a:latin typeface="210 동화책 R" pitchFamily="18" charset="-127"/>
                <a:ea typeface="210 동화책 R" pitchFamily="18" charset="-127"/>
              </a:rPr>
              <a:t>PITALK</a:t>
            </a:r>
          </a:p>
          <a:p>
            <a:r>
              <a:rPr lang="ko-KR" altLang="en-US" sz="5400" spc="-352" dirty="0" smtClean="0">
                <a:solidFill>
                  <a:schemeClr val="bg1"/>
                </a:solidFill>
                <a:latin typeface="210 동화책 R" pitchFamily="18" charset="-127"/>
                <a:ea typeface="210 동화책 R" pitchFamily="18" charset="-127"/>
              </a:rPr>
              <a:t>결과 보고서</a:t>
            </a:r>
            <a:endParaRPr lang="ko-KR" altLang="en-US" sz="5400" spc="-352" dirty="0">
              <a:solidFill>
                <a:schemeClr val="bg1"/>
              </a:solidFill>
              <a:latin typeface="210 동화책 R" pitchFamily="18" charset="-127"/>
              <a:ea typeface="210 동화책 R" pitchFamily="18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183137" y="4445423"/>
            <a:ext cx="2964329" cy="277611"/>
          </a:xfrm>
          <a:prstGeom prst="rect">
            <a:avLst/>
          </a:prstGeom>
          <a:noFill/>
        </p:spPr>
        <p:txBody>
          <a:bodyPr wrap="square" lIns="107287" tIns="53643" rIns="107287" bIns="53643" rtlCol="0">
            <a:spAutoFit/>
          </a:bodyPr>
          <a:lstStyle/>
          <a:p>
            <a:r>
              <a:rPr lang="ko-KR" altLang="en-US" sz="1100" dirty="0" smtClean="0">
                <a:solidFill>
                  <a:schemeClr val="bg1"/>
                </a:solidFill>
                <a:latin typeface="210 동화책 R" pitchFamily="18" charset="-127"/>
                <a:ea typeface="210 동화책 R" pitchFamily="18" charset="-127"/>
              </a:rPr>
              <a:t>끝</a:t>
            </a:r>
            <a:r>
              <a:rPr lang="en-US" altLang="ko-KR" sz="1100" dirty="0" smtClean="0">
                <a:solidFill>
                  <a:schemeClr val="bg1"/>
                </a:solidFill>
                <a:latin typeface="210 동화책 R" pitchFamily="18" charset="-127"/>
                <a:ea typeface="210 동화책 R" pitchFamily="18" charset="-127"/>
              </a:rPr>
              <a:t>.</a:t>
            </a:r>
            <a:r>
              <a:rPr lang="ko-KR" altLang="en-US" sz="1100" dirty="0" err="1" smtClean="0">
                <a:solidFill>
                  <a:schemeClr val="bg1"/>
                </a:solidFill>
                <a:latin typeface="210 동화책 R" pitchFamily="18" charset="-127"/>
                <a:ea typeface="210 동화책 R" pitchFamily="18" charset="-127"/>
              </a:rPr>
              <a:t>없</a:t>
            </a:r>
            <a:r>
              <a:rPr lang="en-US" altLang="ko-KR" sz="1100" dirty="0" smtClean="0">
                <a:solidFill>
                  <a:schemeClr val="bg1"/>
                </a:solidFill>
                <a:latin typeface="210 동화책 R" pitchFamily="18" charset="-127"/>
                <a:ea typeface="210 동화책 R" pitchFamily="18" charset="-127"/>
              </a:rPr>
              <a:t>.</a:t>
            </a:r>
            <a:r>
              <a:rPr lang="ko-KR" altLang="en-US" sz="1100" dirty="0">
                <a:solidFill>
                  <a:schemeClr val="bg1"/>
                </a:solidFill>
                <a:latin typeface="210 동화책 R" pitchFamily="18" charset="-127"/>
                <a:ea typeface="210 동화책 R" pitchFamily="18" charset="-127"/>
              </a:rPr>
              <a:t>는</a:t>
            </a:r>
            <a:r>
              <a:rPr lang="en-US" altLang="ko-KR" sz="1100" dirty="0" smtClean="0">
                <a:solidFill>
                  <a:schemeClr val="bg1"/>
                </a:solidFill>
                <a:latin typeface="210 동화책 R" pitchFamily="18" charset="-127"/>
                <a:ea typeface="210 동화책 R" pitchFamily="18" charset="-127"/>
              </a:rPr>
              <a:t>.</a:t>
            </a:r>
            <a:r>
              <a:rPr lang="ko-KR" altLang="en-US" sz="1100" dirty="0" smtClean="0">
                <a:solidFill>
                  <a:schemeClr val="bg1"/>
                </a:solidFill>
                <a:latin typeface="210 동화책 R" pitchFamily="18" charset="-127"/>
                <a:ea typeface="210 동화책 R" pitchFamily="18" charset="-127"/>
              </a:rPr>
              <a:t>대</a:t>
            </a:r>
            <a:r>
              <a:rPr lang="en-US" altLang="ko-KR" sz="1100" dirty="0" smtClean="0">
                <a:solidFill>
                  <a:schemeClr val="bg1"/>
                </a:solidFill>
                <a:latin typeface="210 동화책 R" pitchFamily="18" charset="-127"/>
                <a:ea typeface="210 동화책 R" pitchFamily="18" charset="-127"/>
              </a:rPr>
              <a:t>.</a:t>
            </a:r>
            <a:r>
              <a:rPr lang="ko-KR" altLang="en-US" sz="1100" dirty="0" smtClean="0">
                <a:solidFill>
                  <a:schemeClr val="bg1"/>
                </a:solidFill>
                <a:latin typeface="210 동화책 R" pitchFamily="18" charset="-127"/>
                <a:ea typeface="210 동화책 R" pitchFamily="18" charset="-127"/>
              </a:rPr>
              <a:t>화</a:t>
            </a:r>
            <a:r>
              <a:rPr lang="en-US" altLang="ko-KR" sz="1100" dirty="0" smtClean="0">
                <a:solidFill>
                  <a:schemeClr val="bg1"/>
                </a:solidFill>
                <a:latin typeface="210 동화책 R" pitchFamily="18" charset="-127"/>
                <a:ea typeface="210 동화책 R" pitchFamily="18" charset="-127"/>
              </a:rPr>
              <a:t>..</a:t>
            </a:r>
            <a:endParaRPr lang="ko-KR" altLang="en-US" sz="1100" dirty="0">
              <a:solidFill>
                <a:schemeClr val="bg1"/>
              </a:solidFill>
              <a:latin typeface="210 동화책 R" pitchFamily="18" charset="-127"/>
              <a:ea typeface="210 동화책 R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295882" y="6525312"/>
            <a:ext cx="5314236" cy="231444"/>
          </a:xfrm>
          <a:prstGeom prst="rect">
            <a:avLst/>
          </a:prstGeom>
          <a:noFill/>
        </p:spPr>
        <p:txBody>
          <a:bodyPr wrap="square" lIns="107287" tIns="53643" rIns="107287" bIns="53643" rtlCol="0">
            <a:spAutoFit/>
          </a:bodyPr>
          <a:lstStyle/>
          <a:p>
            <a:pPr algn="ctr"/>
            <a:r>
              <a:rPr lang="en-US" altLang="ko-KR" sz="700" spc="352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- Copyrightⓒ2015All rights reserved by </a:t>
            </a:r>
            <a:r>
              <a:rPr lang="en-US" altLang="ko-KR" sz="8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L e o p a r d</a:t>
            </a:r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 </a:t>
            </a:r>
            <a:endParaRPr lang="ko-KR" altLang="en-US" sz="700" spc="352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1027" name="Picture 3" descr="I:\KakaoTalk_20150223_14422335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27" y="-171324"/>
            <a:ext cx="4808984" cy="3313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0313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103483"/>
            <a:ext cx="9906000" cy="67098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7287" tIns="53643" rIns="107287" bIns="53643" rtlCol="0" anchor="ctr"/>
          <a:lstStyle/>
          <a:p>
            <a:pPr algn="ctr"/>
            <a:endParaRPr lang="ko-KR" altLang="en-US"/>
          </a:p>
        </p:txBody>
      </p:sp>
      <p:grpSp>
        <p:nvGrpSpPr>
          <p:cNvPr id="29" name="그룹 28"/>
          <p:cNvGrpSpPr/>
          <p:nvPr/>
        </p:nvGrpSpPr>
        <p:grpSpPr>
          <a:xfrm>
            <a:off x="200522" y="179115"/>
            <a:ext cx="4608462" cy="1130152"/>
            <a:chOff x="200522" y="256041"/>
            <a:chExt cx="2952278" cy="1870358"/>
          </a:xfrm>
        </p:grpSpPr>
        <p:sp>
          <p:nvSpPr>
            <p:cNvPr id="13" name="TextBox 12"/>
            <p:cNvSpPr txBox="1"/>
            <p:nvPr/>
          </p:nvSpPr>
          <p:spPr>
            <a:xfrm>
              <a:off x="848544" y="256041"/>
              <a:ext cx="2304256" cy="1870358"/>
            </a:xfrm>
            <a:prstGeom prst="rect">
              <a:avLst/>
            </a:prstGeom>
            <a:noFill/>
          </p:spPr>
          <p:txBody>
            <a:bodyPr wrap="square" lIns="107287" tIns="53643" rIns="107287" bIns="53643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구현 결과 화면</a:t>
              </a:r>
              <a:endParaRPr lang="en-US" altLang="ko-KR" sz="2400" spc="-150" dirty="0">
                <a:solidFill>
                  <a:schemeClr val="accent1">
                    <a:lumMod val="75000"/>
                  </a:schemeClr>
                </a:solidFill>
                <a:latin typeface="Noto Sans Korean Bold" pitchFamily="34" charset="-127"/>
                <a:ea typeface="Noto Sans Korean Bold" pitchFamily="34" charset="-127"/>
              </a:endParaRPr>
            </a:p>
            <a:p>
              <a:pPr>
                <a:lnSpc>
                  <a:spcPct val="150000"/>
                </a:lnSpc>
              </a:pPr>
              <a:endParaRPr lang="en-US" altLang="ko-KR" sz="2400" spc="-150" dirty="0" smtClean="0">
                <a:solidFill>
                  <a:schemeClr val="accent1">
                    <a:lumMod val="75000"/>
                  </a:schemeClr>
                </a:solidFill>
                <a:latin typeface="Noto Sans Korean Bold" pitchFamily="34" charset="-127"/>
                <a:ea typeface="Noto Sans Korean Bold" pitchFamily="34" charset="-127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00522" y="286064"/>
              <a:ext cx="1040269" cy="1401748"/>
            </a:xfrm>
            <a:prstGeom prst="rect">
              <a:avLst/>
            </a:prstGeom>
            <a:noFill/>
          </p:spPr>
          <p:txBody>
            <a:bodyPr wrap="square" lIns="107287" tIns="53643" rIns="107287" bIns="53643" rtlCol="0">
              <a:spAutoFit/>
            </a:bodyPr>
            <a:lstStyle/>
            <a:p>
              <a:r>
                <a:rPr lang="en-US" altLang="ko-KR" sz="4800" spc="-352" dirty="0">
                  <a:solidFill>
                    <a:srgbClr val="00B0F0"/>
                  </a:solidFill>
                  <a:latin typeface="210 동화책 R" pitchFamily="18" charset="-127"/>
                  <a:ea typeface="210 동화책 R" pitchFamily="18" charset="-127"/>
                </a:rPr>
                <a:t>05</a:t>
              </a:r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2277695" y="6525312"/>
            <a:ext cx="5314236" cy="246833"/>
          </a:xfrm>
          <a:prstGeom prst="rect">
            <a:avLst/>
          </a:prstGeom>
          <a:noFill/>
        </p:spPr>
        <p:txBody>
          <a:bodyPr wrap="square" lIns="107287" tIns="53643" rIns="107287" bIns="53643" rtlCol="0">
            <a:spAutoFit/>
          </a:bodyPr>
          <a:lstStyle/>
          <a:p>
            <a:pPr algn="ctr"/>
            <a:r>
              <a:rPr lang="en-US" altLang="ko-KR" sz="800" b="1" spc="352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- Copyrightⓒ2015All rights reserved by </a:t>
            </a:r>
            <a:r>
              <a:rPr lang="en-US" altLang="ko-KR" sz="9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L e o p a r d </a:t>
            </a:r>
            <a:endParaRPr lang="ko-KR" altLang="en-US" sz="800" b="1" spc="352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17" name="직선 연결선 16"/>
          <p:cNvCxnSpPr/>
          <p:nvPr/>
        </p:nvCxnSpPr>
        <p:spPr>
          <a:xfrm>
            <a:off x="4376936" y="1906073"/>
            <a:ext cx="0" cy="418722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5" name="그룹 14"/>
          <p:cNvGrpSpPr/>
          <p:nvPr/>
        </p:nvGrpSpPr>
        <p:grpSpPr>
          <a:xfrm>
            <a:off x="491995" y="1103110"/>
            <a:ext cx="3596909" cy="597698"/>
            <a:chOff x="200522" y="1253360"/>
            <a:chExt cx="3596909" cy="597698"/>
          </a:xfrm>
        </p:grpSpPr>
        <p:sp>
          <p:nvSpPr>
            <p:cNvPr id="16" name="TextBox 15"/>
            <p:cNvSpPr txBox="1"/>
            <p:nvPr/>
          </p:nvSpPr>
          <p:spPr>
            <a:xfrm>
              <a:off x="200522" y="1253360"/>
              <a:ext cx="3596909" cy="597698"/>
            </a:xfrm>
            <a:prstGeom prst="rect">
              <a:avLst/>
            </a:prstGeom>
            <a:noFill/>
          </p:spPr>
          <p:txBody>
            <a:bodyPr wrap="square" lIns="107287" tIns="53643" rIns="107287" bIns="53643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4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회원가입창</a:t>
              </a:r>
              <a:endPara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cxnSp>
          <p:nvCxnSpPr>
            <p:cNvPr id="18" name="직선 연결선 17"/>
            <p:cNvCxnSpPr/>
            <p:nvPr/>
          </p:nvCxnSpPr>
          <p:spPr>
            <a:xfrm>
              <a:off x="323996" y="1412776"/>
              <a:ext cx="1376923" cy="0"/>
            </a:xfrm>
            <a:prstGeom prst="line">
              <a:avLst/>
            </a:prstGeom>
            <a:ln w="381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50" name="Picture 2" descr="C:\Users\kosta\Desktop\회원가입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087" y="1755264"/>
            <a:ext cx="3168000" cy="39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그룹 13"/>
          <p:cNvGrpSpPr/>
          <p:nvPr/>
        </p:nvGrpSpPr>
        <p:grpSpPr>
          <a:xfrm>
            <a:off x="714667" y="2427990"/>
            <a:ext cx="2219398" cy="2369161"/>
            <a:chOff x="645369" y="4608477"/>
            <a:chExt cx="2219398" cy="2369161"/>
          </a:xfrm>
        </p:grpSpPr>
        <p:sp>
          <p:nvSpPr>
            <p:cNvPr id="19" name="직사각형 18"/>
            <p:cNvSpPr/>
            <p:nvPr/>
          </p:nvSpPr>
          <p:spPr>
            <a:xfrm>
              <a:off x="704528" y="4688993"/>
              <a:ext cx="2160239" cy="2288645"/>
            </a:xfrm>
            <a:prstGeom prst="rect">
              <a:avLst/>
            </a:prstGeom>
            <a:noFill/>
            <a:ln w="3175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타원 19"/>
            <p:cNvSpPr/>
            <p:nvPr/>
          </p:nvSpPr>
          <p:spPr>
            <a:xfrm>
              <a:off x="645369" y="4608477"/>
              <a:ext cx="133473" cy="13347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 smtClean="0"/>
                <a:t>1</a:t>
              </a:r>
              <a:endParaRPr lang="ko-KR" altLang="en-US" sz="1050" dirty="0"/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2747730" y="2467016"/>
            <a:ext cx="765110" cy="368549"/>
            <a:chOff x="645369" y="4608477"/>
            <a:chExt cx="765110" cy="368549"/>
          </a:xfrm>
        </p:grpSpPr>
        <p:sp>
          <p:nvSpPr>
            <p:cNvPr id="23" name="직사각형 22"/>
            <p:cNvSpPr/>
            <p:nvPr/>
          </p:nvSpPr>
          <p:spPr>
            <a:xfrm>
              <a:off x="704528" y="4688994"/>
              <a:ext cx="705951" cy="288032"/>
            </a:xfrm>
            <a:prstGeom prst="rect">
              <a:avLst/>
            </a:prstGeom>
            <a:noFill/>
            <a:ln w="3175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타원 23"/>
            <p:cNvSpPr/>
            <p:nvPr/>
          </p:nvSpPr>
          <p:spPr>
            <a:xfrm>
              <a:off x="645369" y="4608477"/>
              <a:ext cx="133473" cy="13347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/>
                <a:t>2</a:t>
              </a:r>
              <a:endParaRPr lang="ko-KR" altLang="en-US" sz="1050" dirty="0"/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1573078" y="5301208"/>
            <a:ext cx="704618" cy="316866"/>
            <a:chOff x="645369" y="4608477"/>
            <a:chExt cx="704618" cy="316866"/>
          </a:xfrm>
        </p:grpSpPr>
        <p:sp>
          <p:nvSpPr>
            <p:cNvPr id="26" name="직사각형 25"/>
            <p:cNvSpPr/>
            <p:nvPr/>
          </p:nvSpPr>
          <p:spPr>
            <a:xfrm>
              <a:off x="704529" y="4688994"/>
              <a:ext cx="645458" cy="236349"/>
            </a:xfrm>
            <a:prstGeom prst="rect">
              <a:avLst/>
            </a:prstGeom>
            <a:noFill/>
            <a:ln w="3175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타원 26"/>
            <p:cNvSpPr/>
            <p:nvPr/>
          </p:nvSpPr>
          <p:spPr>
            <a:xfrm>
              <a:off x="645369" y="4608477"/>
              <a:ext cx="133473" cy="13347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 smtClean="0"/>
                <a:t>3</a:t>
              </a:r>
              <a:endParaRPr lang="ko-KR" altLang="en-US" sz="1050" dirty="0"/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2240082" y="5266845"/>
            <a:ext cx="507648" cy="368549"/>
            <a:chOff x="645369" y="4608477"/>
            <a:chExt cx="507648" cy="368549"/>
          </a:xfrm>
        </p:grpSpPr>
        <p:sp>
          <p:nvSpPr>
            <p:cNvPr id="30" name="직사각형 29"/>
            <p:cNvSpPr/>
            <p:nvPr/>
          </p:nvSpPr>
          <p:spPr>
            <a:xfrm>
              <a:off x="704528" y="4688994"/>
              <a:ext cx="448489" cy="288032"/>
            </a:xfrm>
            <a:prstGeom prst="rect">
              <a:avLst/>
            </a:prstGeom>
            <a:noFill/>
            <a:ln w="3175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타원 30"/>
            <p:cNvSpPr/>
            <p:nvPr/>
          </p:nvSpPr>
          <p:spPr>
            <a:xfrm>
              <a:off x="645369" y="4608477"/>
              <a:ext cx="133473" cy="13347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/>
                <a:t>4</a:t>
              </a:r>
              <a:endParaRPr lang="ko-KR" altLang="en-US" sz="1050" dirty="0"/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5013053" y="2608741"/>
            <a:ext cx="3917502" cy="261610"/>
            <a:chOff x="5035551" y="1700808"/>
            <a:chExt cx="3917502" cy="261610"/>
          </a:xfrm>
        </p:grpSpPr>
        <p:sp>
          <p:nvSpPr>
            <p:cNvPr id="34" name="타원 33"/>
            <p:cNvSpPr/>
            <p:nvPr/>
          </p:nvSpPr>
          <p:spPr>
            <a:xfrm>
              <a:off x="5035551" y="1700808"/>
              <a:ext cx="133473" cy="13347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 smtClean="0"/>
                <a:t>1</a:t>
              </a:r>
              <a:endParaRPr lang="ko-KR" altLang="en-US" sz="1050" dirty="0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5136629" y="1700808"/>
              <a:ext cx="381642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50" dirty="0" smtClean="0"/>
                <a:t>회원 가입 입력 란 </a:t>
              </a:r>
              <a:r>
                <a:rPr lang="en-US" altLang="ko-KR" sz="1050" dirty="0" smtClean="0"/>
                <a:t>:  </a:t>
              </a:r>
              <a:r>
                <a:rPr lang="ko-KR" altLang="en-US" sz="1050" dirty="0" smtClean="0"/>
                <a:t>가입 정보 입력</a:t>
              </a:r>
              <a:endParaRPr lang="ko-KR" altLang="en-US" sz="1050" dirty="0"/>
            </a:p>
          </p:txBody>
        </p:sp>
      </p:grpSp>
      <p:grpSp>
        <p:nvGrpSpPr>
          <p:cNvPr id="36" name="그룹 35"/>
          <p:cNvGrpSpPr/>
          <p:nvPr/>
        </p:nvGrpSpPr>
        <p:grpSpPr>
          <a:xfrm>
            <a:off x="5013053" y="3033967"/>
            <a:ext cx="4548458" cy="415498"/>
            <a:chOff x="5035551" y="1700808"/>
            <a:chExt cx="4548458" cy="415498"/>
          </a:xfrm>
        </p:grpSpPr>
        <p:sp>
          <p:nvSpPr>
            <p:cNvPr id="37" name="타원 36"/>
            <p:cNvSpPr/>
            <p:nvPr/>
          </p:nvSpPr>
          <p:spPr>
            <a:xfrm>
              <a:off x="5035551" y="1700808"/>
              <a:ext cx="133473" cy="13347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/>
                <a:t>2</a:t>
              </a:r>
              <a:endParaRPr lang="ko-KR" altLang="en-US" sz="1050" dirty="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5136628" y="1700808"/>
              <a:ext cx="4447381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50" dirty="0" smtClean="0"/>
                <a:t>중복확인 </a:t>
              </a:r>
              <a:r>
                <a:rPr lang="en-US" altLang="ko-KR" sz="1050" dirty="0" smtClean="0"/>
                <a:t>: </a:t>
              </a:r>
              <a:r>
                <a:rPr lang="ko-KR" altLang="en-US" sz="1050" dirty="0" smtClean="0"/>
                <a:t>아이디 중복 확인 시 확인 창 나타남</a:t>
              </a:r>
              <a:r>
                <a:rPr lang="en-US" altLang="ko-KR" sz="1050" dirty="0" smtClean="0"/>
                <a:t>.</a:t>
              </a:r>
            </a:p>
            <a:p>
              <a:r>
                <a:rPr lang="en-US" altLang="ko-KR" sz="1050" dirty="0" smtClean="0"/>
                <a:t>              </a:t>
              </a:r>
              <a:r>
                <a:rPr lang="ko-KR" altLang="en-US" sz="1050" dirty="0" smtClean="0"/>
                <a:t>중복 확인 시 회원가입 버튼 활성화</a:t>
              </a:r>
              <a:endParaRPr lang="ko-KR" altLang="en-US" sz="1050" dirty="0"/>
            </a:p>
          </p:txBody>
        </p:sp>
      </p:grpSp>
      <p:grpSp>
        <p:nvGrpSpPr>
          <p:cNvPr id="39" name="그룹 38"/>
          <p:cNvGrpSpPr/>
          <p:nvPr/>
        </p:nvGrpSpPr>
        <p:grpSpPr>
          <a:xfrm>
            <a:off x="5013053" y="3459193"/>
            <a:ext cx="4692475" cy="253916"/>
            <a:chOff x="5035551" y="1700808"/>
            <a:chExt cx="4692475" cy="253916"/>
          </a:xfrm>
        </p:grpSpPr>
        <p:sp>
          <p:nvSpPr>
            <p:cNvPr id="40" name="타원 39"/>
            <p:cNvSpPr/>
            <p:nvPr/>
          </p:nvSpPr>
          <p:spPr>
            <a:xfrm>
              <a:off x="5035551" y="1700808"/>
              <a:ext cx="133473" cy="13347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/>
                <a:t>3</a:t>
              </a:r>
              <a:endParaRPr lang="ko-KR" altLang="en-US" sz="1050" dirty="0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5136628" y="1700808"/>
              <a:ext cx="4591398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50" dirty="0" smtClean="0"/>
                <a:t>회원가입 </a:t>
              </a:r>
              <a:r>
                <a:rPr lang="en-US" altLang="ko-KR" sz="1050" dirty="0" smtClean="0"/>
                <a:t>:</a:t>
              </a:r>
              <a:r>
                <a:rPr lang="ko-KR" altLang="en-US" sz="1050" dirty="0"/>
                <a:t> </a:t>
              </a:r>
              <a:r>
                <a:rPr lang="ko-KR" altLang="en-US" sz="1050" dirty="0" smtClean="0"/>
                <a:t>가입 정보 입력 및 중복 확인 시 회원가입 후 대기실로 이동 </a:t>
              </a:r>
              <a:endParaRPr lang="ko-KR" altLang="en-US" sz="1050" dirty="0"/>
            </a:p>
          </p:txBody>
        </p:sp>
      </p:grpSp>
      <p:grpSp>
        <p:nvGrpSpPr>
          <p:cNvPr id="42" name="그룹 41"/>
          <p:cNvGrpSpPr/>
          <p:nvPr/>
        </p:nvGrpSpPr>
        <p:grpSpPr>
          <a:xfrm>
            <a:off x="5013053" y="3884419"/>
            <a:ext cx="3917502" cy="261610"/>
            <a:chOff x="5035551" y="1700808"/>
            <a:chExt cx="3917502" cy="261610"/>
          </a:xfrm>
        </p:grpSpPr>
        <p:sp>
          <p:nvSpPr>
            <p:cNvPr id="43" name="타원 42"/>
            <p:cNvSpPr/>
            <p:nvPr/>
          </p:nvSpPr>
          <p:spPr>
            <a:xfrm>
              <a:off x="5035551" y="1700808"/>
              <a:ext cx="133473" cy="13347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/>
                <a:t>4</a:t>
              </a:r>
              <a:endParaRPr lang="ko-KR" altLang="en-US" sz="1050" dirty="0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5136629" y="1700808"/>
              <a:ext cx="381642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50" dirty="0" smtClean="0"/>
                <a:t>취소 </a:t>
              </a:r>
              <a:r>
                <a:rPr lang="en-US" altLang="ko-KR" sz="1050" dirty="0" smtClean="0"/>
                <a:t>: </a:t>
              </a:r>
              <a:r>
                <a:rPr lang="ko-KR" altLang="en-US" sz="1050" dirty="0" smtClean="0"/>
                <a:t>로그인 화면으로 이동</a:t>
              </a:r>
              <a:endParaRPr lang="ko-KR" altLang="en-US" sz="1050" dirty="0"/>
            </a:p>
          </p:txBody>
        </p:sp>
      </p:grpSp>
    </p:spTree>
    <p:extLst>
      <p:ext uri="{BB962C8B-B14F-4D97-AF65-F5344CB8AC3E}">
        <p14:creationId xmlns:p14="http://schemas.microsoft.com/office/powerpoint/2010/main" val="1931365338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/>
          <p:cNvSpPr/>
          <p:nvPr/>
        </p:nvSpPr>
        <p:spPr>
          <a:xfrm>
            <a:off x="0" y="90152"/>
            <a:ext cx="9906000" cy="67098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7287" tIns="53643" rIns="107287" bIns="53643" rtlCol="0" anchor="ctr"/>
          <a:lstStyle/>
          <a:p>
            <a:pPr algn="ctr"/>
            <a:endParaRPr lang="ko-KR" altLang="en-US"/>
          </a:p>
        </p:txBody>
      </p:sp>
      <p:grpSp>
        <p:nvGrpSpPr>
          <p:cNvPr id="29" name="그룹 28"/>
          <p:cNvGrpSpPr/>
          <p:nvPr/>
        </p:nvGrpSpPr>
        <p:grpSpPr>
          <a:xfrm>
            <a:off x="200522" y="179115"/>
            <a:ext cx="4608462" cy="865138"/>
            <a:chOff x="200522" y="256041"/>
            <a:chExt cx="2952278" cy="1431771"/>
          </a:xfrm>
        </p:grpSpPr>
        <p:sp>
          <p:nvSpPr>
            <p:cNvPr id="13" name="TextBox 12"/>
            <p:cNvSpPr txBox="1"/>
            <p:nvPr/>
          </p:nvSpPr>
          <p:spPr>
            <a:xfrm>
              <a:off x="848544" y="256041"/>
              <a:ext cx="2304256" cy="982483"/>
            </a:xfrm>
            <a:prstGeom prst="rect">
              <a:avLst/>
            </a:prstGeom>
            <a:noFill/>
          </p:spPr>
          <p:txBody>
            <a:bodyPr wrap="square" lIns="107287" tIns="53643" rIns="107287" bIns="53643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4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화면 설계</a:t>
              </a:r>
              <a:endParaRPr lang="en-US" altLang="ko-KR" sz="2400" spc="-150" dirty="0" smtClean="0">
                <a:solidFill>
                  <a:schemeClr val="accent1">
                    <a:lumMod val="75000"/>
                  </a:schemeClr>
                </a:solidFill>
                <a:latin typeface="Noto Sans Korean Bold" pitchFamily="34" charset="-127"/>
                <a:ea typeface="Noto Sans Korean Bold" pitchFamily="34" charset="-127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00522" y="286064"/>
              <a:ext cx="1040269" cy="1401748"/>
            </a:xfrm>
            <a:prstGeom prst="rect">
              <a:avLst/>
            </a:prstGeom>
            <a:noFill/>
          </p:spPr>
          <p:txBody>
            <a:bodyPr wrap="square" lIns="107287" tIns="53643" rIns="107287" bIns="53643" rtlCol="0">
              <a:spAutoFit/>
            </a:bodyPr>
            <a:lstStyle/>
            <a:p>
              <a:r>
                <a:rPr lang="en-US" altLang="ko-KR" sz="4800" spc="-352" dirty="0">
                  <a:solidFill>
                    <a:srgbClr val="00B0F0"/>
                  </a:solidFill>
                  <a:latin typeface="210 동화책 R" pitchFamily="18" charset="-127"/>
                  <a:ea typeface="210 동화책 R" pitchFamily="18" charset="-127"/>
                </a:rPr>
                <a:t>05</a:t>
              </a:r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2277695" y="6525312"/>
            <a:ext cx="5314236" cy="246833"/>
          </a:xfrm>
          <a:prstGeom prst="rect">
            <a:avLst/>
          </a:prstGeom>
          <a:noFill/>
        </p:spPr>
        <p:txBody>
          <a:bodyPr wrap="square" lIns="107287" tIns="53643" rIns="107287" bIns="53643" rtlCol="0">
            <a:spAutoFit/>
          </a:bodyPr>
          <a:lstStyle/>
          <a:p>
            <a:pPr algn="ctr"/>
            <a:r>
              <a:rPr lang="en-US" altLang="ko-KR" sz="800" b="1" spc="352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- Copyrightⓒ2015All rights reserved by </a:t>
            </a:r>
            <a:r>
              <a:rPr lang="en-US" altLang="ko-KR" sz="9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L e o p a r d </a:t>
            </a:r>
            <a:endParaRPr lang="ko-KR" altLang="en-US" sz="800" b="1" spc="352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854866" y="1747845"/>
            <a:ext cx="4248472" cy="4247317"/>
          </a:xfrm>
          <a:prstGeom prst="rect">
            <a:avLst/>
          </a:prstGeom>
          <a:noFill/>
          <a:ln w="38100">
            <a:noFill/>
            <a:prstDash val="sysDot"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800" dirty="0"/>
              <a:t>■화면</a:t>
            </a:r>
            <a:r>
              <a:rPr lang="en-US" altLang="ko-KR" sz="1800" dirty="0"/>
              <a:t>/</a:t>
            </a:r>
            <a:r>
              <a:rPr lang="ko-KR" altLang="en-US" sz="1800" dirty="0"/>
              <a:t>기능 설명</a:t>
            </a:r>
            <a:endParaRPr lang="en-US" altLang="ko-KR" sz="1800" dirty="0"/>
          </a:p>
          <a:p>
            <a:pPr>
              <a:lnSpc>
                <a:spcPct val="150000"/>
              </a:lnSpc>
            </a:pPr>
            <a:endParaRPr lang="en-US" altLang="ko-KR" sz="1800" dirty="0"/>
          </a:p>
          <a:p>
            <a:pPr>
              <a:lnSpc>
                <a:spcPct val="150000"/>
              </a:lnSpc>
            </a:pPr>
            <a:r>
              <a:rPr lang="en-US" altLang="ko-KR" sz="1800" dirty="0"/>
              <a:t>ID/PW</a:t>
            </a:r>
            <a:r>
              <a:rPr lang="ko-KR" altLang="en-US" sz="1800" dirty="0"/>
              <a:t>찾기 화면 </a:t>
            </a:r>
            <a:r>
              <a:rPr lang="en-US" altLang="ko-KR" sz="1800" dirty="0"/>
              <a:t>(</a:t>
            </a:r>
            <a:r>
              <a:rPr lang="ko-KR" altLang="en-US" sz="1800" dirty="0"/>
              <a:t>클라이언트</a:t>
            </a:r>
            <a:r>
              <a:rPr lang="en-US" altLang="ko-KR" sz="1800" dirty="0"/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800" dirty="0"/>
              <a:t> - </a:t>
            </a:r>
            <a:r>
              <a:rPr lang="ko-KR" altLang="en-US" sz="1800" dirty="0"/>
              <a:t>사용자 </a:t>
            </a:r>
            <a:r>
              <a:rPr lang="en-US" altLang="ko-KR" sz="1800" dirty="0"/>
              <a:t>ID/PW </a:t>
            </a:r>
            <a:r>
              <a:rPr lang="ko-KR" altLang="en-US" sz="1800" dirty="0"/>
              <a:t>검색 화면</a:t>
            </a:r>
            <a:endParaRPr lang="en-US" altLang="ko-KR" sz="1800" dirty="0"/>
          </a:p>
          <a:p>
            <a:pPr>
              <a:lnSpc>
                <a:spcPct val="150000"/>
              </a:lnSpc>
            </a:pPr>
            <a:r>
              <a:rPr lang="en-US" altLang="ko-KR" sz="1800" dirty="0"/>
              <a:t> - </a:t>
            </a:r>
            <a:r>
              <a:rPr lang="ko-KR" altLang="en-US" sz="1800" dirty="0"/>
              <a:t>상단의 탭을 통해 </a:t>
            </a:r>
            <a:r>
              <a:rPr lang="en-US" altLang="ko-KR" sz="1800" dirty="0"/>
              <a:t>ID/PW </a:t>
            </a:r>
            <a:r>
              <a:rPr lang="ko-KR" altLang="en-US" sz="1800" dirty="0"/>
              <a:t>찾기 선택</a:t>
            </a:r>
            <a:endParaRPr lang="en-US" altLang="ko-KR" sz="1800" dirty="0"/>
          </a:p>
          <a:p>
            <a:pPr>
              <a:lnSpc>
                <a:spcPct val="150000"/>
              </a:lnSpc>
            </a:pPr>
            <a:r>
              <a:rPr lang="ko-KR" altLang="en-US" sz="1800" dirty="0"/>
              <a:t> </a:t>
            </a:r>
            <a:r>
              <a:rPr lang="en-US" altLang="ko-KR" sz="1800" dirty="0"/>
              <a:t>- </a:t>
            </a:r>
            <a:r>
              <a:rPr lang="ko-KR" altLang="en-US" sz="1800" dirty="0"/>
              <a:t>이름과 </a:t>
            </a:r>
            <a:r>
              <a:rPr lang="ko-KR" altLang="en-US" sz="1800" dirty="0" err="1"/>
              <a:t>이메일을</a:t>
            </a:r>
            <a:r>
              <a:rPr lang="ko-KR" altLang="en-US" sz="1800" dirty="0"/>
              <a:t> 통한 </a:t>
            </a:r>
            <a:r>
              <a:rPr lang="en-US" altLang="ko-KR" sz="1800" dirty="0"/>
              <a:t>ID</a:t>
            </a:r>
            <a:r>
              <a:rPr lang="ko-KR" altLang="en-US" sz="1800" dirty="0"/>
              <a:t> 검색</a:t>
            </a:r>
            <a:endParaRPr lang="en-US" altLang="ko-KR" sz="1800" dirty="0"/>
          </a:p>
          <a:p>
            <a:pPr>
              <a:lnSpc>
                <a:spcPct val="150000"/>
              </a:lnSpc>
            </a:pPr>
            <a:r>
              <a:rPr lang="en-US" altLang="ko-KR" sz="1800" dirty="0"/>
              <a:t> - </a:t>
            </a:r>
            <a:r>
              <a:rPr lang="ko-KR" altLang="en-US" sz="1800" dirty="0"/>
              <a:t>확인버튼을 누르면 패널이 바뀌며 </a:t>
            </a:r>
            <a:endParaRPr lang="en-US" altLang="ko-KR" sz="1800" dirty="0"/>
          </a:p>
          <a:p>
            <a:pPr>
              <a:lnSpc>
                <a:spcPct val="150000"/>
              </a:lnSpc>
            </a:pPr>
            <a:r>
              <a:rPr lang="en-US" altLang="ko-KR" sz="1800" dirty="0"/>
              <a:t>    </a:t>
            </a:r>
            <a:r>
              <a:rPr lang="ko-KR" altLang="en-US" sz="1800" dirty="0"/>
              <a:t>조회한 </a:t>
            </a:r>
            <a:r>
              <a:rPr lang="en-US" altLang="ko-KR" sz="1800" dirty="0"/>
              <a:t>ID</a:t>
            </a:r>
            <a:r>
              <a:rPr lang="ko-KR" altLang="en-US" sz="1800" dirty="0"/>
              <a:t>를 보여줌</a:t>
            </a:r>
            <a:endParaRPr lang="en-US" altLang="ko-KR" sz="1800" dirty="0"/>
          </a:p>
          <a:p>
            <a:pPr>
              <a:lnSpc>
                <a:spcPct val="150000"/>
              </a:lnSpc>
            </a:pPr>
            <a:r>
              <a:rPr lang="en-US" altLang="ko-KR" sz="1800" dirty="0"/>
              <a:t>- </a:t>
            </a:r>
            <a:r>
              <a:rPr lang="ko-KR" altLang="en-US" sz="1800" dirty="0"/>
              <a:t>취소버튼을 누르면 로그인 화면으로 </a:t>
            </a:r>
            <a:endParaRPr lang="en-US" altLang="ko-KR" sz="1800" dirty="0"/>
          </a:p>
          <a:p>
            <a:pPr>
              <a:lnSpc>
                <a:spcPct val="150000"/>
              </a:lnSpc>
            </a:pPr>
            <a:r>
              <a:rPr lang="en-US" altLang="ko-KR" sz="1800" dirty="0"/>
              <a:t>    </a:t>
            </a:r>
            <a:r>
              <a:rPr lang="ko-KR" altLang="en-US" sz="1800" dirty="0" smtClean="0"/>
              <a:t>돌아간다</a:t>
            </a:r>
            <a:endParaRPr lang="en-US" altLang="ko-KR" sz="1800" dirty="0">
              <a:latin typeface="돋움" pitchFamily="50" charset="-127"/>
              <a:ea typeface="돋움" pitchFamily="50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604452" y="1750238"/>
            <a:ext cx="3240000" cy="3960000"/>
            <a:chOff x="1857356" y="1428736"/>
            <a:chExt cx="3614249" cy="4860000"/>
          </a:xfrm>
        </p:grpSpPr>
        <p:sp>
          <p:nvSpPr>
            <p:cNvPr id="36" name="직사각형 35"/>
            <p:cNvSpPr/>
            <p:nvPr/>
          </p:nvSpPr>
          <p:spPr>
            <a:xfrm>
              <a:off x="1871605" y="1428736"/>
              <a:ext cx="3600000" cy="4860000"/>
            </a:xfrm>
            <a:prstGeom prst="rect">
              <a:avLst/>
            </a:prstGeom>
            <a:solidFill>
              <a:schemeClr val="bg1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1857356" y="1428736"/>
              <a:ext cx="71437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smtClean="0"/>
                <a:t>ID</a:t>
              </a:r>
              <a:r>
                <a:rPr lang="ko-KR" altLang="en-US" sz="1000" b="1" dirty="0" smtClean="0"/>
                <a:t>찾기</a:t>
              </a:r>
              <a:endParaRPr lang="ko-KR" altLang="en-US" sz="1000" b="1" dirty="0"/>
            </a:p>
          </p:txBody>
        </p:sp>
        <p:grpSp>
          <p:nvGrpSpPr>
            <p:cNvPr id="38" name="그룹 37"/>
            <p:cNvGrpSpPr/>
            <p:nvPr/>
          </p:nvGrpSpPr>
          <p:grpSpPr>
            <a:xfrm>
              <a:off x="2339752" y="5522655"/>
              <a:ext cx="2900139" cy="325712"/>
              <a:chOff x="2054592" y="5522655"/>
              <a:chExt cx="2636490" cy="325712"/>
            </a:xfrm>
          </p:grpSpPr>
          <p:sp>
            <p:nvSpPr>
              <p:cNvPr id="39" name="모서리가 둥근 직사각형 38"/>
              <p:cNvSpPr/>
              <p:nvPr/>
            </p:nvSpPr>
            <p:spPr>
              <a:xfrm>
                <a:off x="2054592" y="5540908"/>
                <a:ext cx="1158916" cy="304978"/>
              </a:xfrm>
              <a:prstGeom prst="roundRect">
                <a:avLst/>
              </a:prstGeom>
              <a:noFill/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" name="모서리가 둥근 직사각형 39"/>
              <p:cNvSpPr/>
              <p:nvPr/>
            </p:nvSpPr>
            <p:spPr>
              <a:xfrm>
                <a:off x="3396495" y="5543389"/>
                <a:ext cx="1158916" cy="304978"/>
              </a:xfrm>
              <a:prstGeom prst="roundRect">
                <a:avLst/>
              </a:prstGeom>
              <a:noFill/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" name="TextBox 40"/>
              <p:cNvSpPr txBox="1"/>
              <p:nvPr/>
            </p:nvSpPr>
            <p:spPr>
              <a:xfrm>
                <a:off x="2365364" y="5522655"/>
                <a:ext cx="79294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dirty="0" smtClean="0"/>
                  <a:t>확인</a:t>
                </a:r>
                <a:endParaRPr lang="ko-KR" altLang="en-US" sz="1200" dirty="0"/>
              </a:p>
            </p:txBody>
          </p:sp>
          <p:sp>
            <p:nvSpPr>
              <p:cNvPr id="42" name="TextBox 41"/>
              <p:cNvSpPr txBox="1"/>
              <p:nvPr/>
            </p:nvSpPr>
            <p:spPr>
              <a:xfrm>
                <a:off x="3715153" y="5522655"/>
                <a:ext cx="97592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dirty="0" smtClean="0"/>
                  <a:t>취</a:t>
                </a:r>
                <a:r>
                  <a:rPr lang="ko-KR" altLang="en-US" sz="1200" dirty="0"/>
                  <a:t>소</a:t>
                </a:r>
              </a:p>
            </p:txBody>
          </p:sp>
        </p:grpSp>
        <p:cxnSp>
          <p:nvCxnSpPr>
            <p:cNvPr id="44" name="직선 연결선 43"/>
            <p:cNvCxnSpPr/>
            <p:nvPr/>
          </p:nvCxnSpPr>
          <p:spPr>
            <a:xfrm>
              <a:off x="1871605" y="1685646"/>
              <a:ext cx="3600000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8" name="그룹 57"/>
            <p:cNvGrpSpPr/>
            <p:nvPr/>
          </p:nvGrpSpPr>
          <p:grpSpPr>
            <a:xfrm>
              <a:off x="2365364" y="2929457"/>
              <a:ext cx="2624902" cy="999086"/>
              <a:chOff x="1993639" y="2951602"/>
              <a:chExt cx="2624902" cy="682389"/>
            </a:xfrm>
          </p:grpSpPr>
          <p:grpSp>
            <p:nvGrpSpPr>
              <p:cNvPr id="59" name="그룹 58"/>
              <p:cNvGrpSpPr/>
              <p:nvPr/>
            </p:nvGrpSpPr>
            <p:grpSpPr>
              <a:xfrm>
                <a:off x="1993639" y="2951602"/>
                <a:ext cx="2624902" cy="276999"/>
                <a:chOff x="1947098" y="2951602"/>
                <a:chExt cx="2624902" cy="276999"/>
              </a:xfrm>
            </p:grpSpPr>
            <p:sp>
              <p:nvSpPr>
                <p:cNvPr id="63" name="TextBox 62"/>
                <p:cNvSpPr txBox="1"/>
                <p:nvPr/>
              </p:nvSpPr>
              <p:spPr>
                <a:xfrm>
                  <a:off x="1947098" y="2951602"/>
                  <a:ext cx="792943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1200" b="1" dirty="0" smtClean="0"/>
                    <a:t>이</a:t>
                  </a:r>
                  <a:r>
                    <a:rPr lang="ko-KR" altLang="en-US" sz="1200" b="1" dirty="0"/>
                    <a:t>름</a:t>
                  </a:r>
                </a:p>
              </p:txBody>
            </p:sp>
            <p:sp>
              <p:nvSpPr>
                <p:cNvPr id="64" name="TextBox 63"/>
                <p:cNvSpPr txBox="1"/>
                <p:nvPr/>
              </p:nvSpPr>
              <p:spPr>
                <a:xfrm>
                  <a:off x="2986115" y="2951602"/>
                  <a:ext cx="1585885" cy="231237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endParaRPr lang="ko-KR" altLang="en-US" sz="1600" dirty="0">
                    <a:latin typeface="Franklin Gothic Book" pitchFamily="34" charset="0"/>
                  </a:endParaRPr>
                </a:p>
              </p:txBody>
            </p:sp>
          </p:grpSp>
          <p:grpSp>
            <p:nvGrpSpPr>
              <p:cNvPr id="60" name="그룹 59"/>
              <p:cNvGrpSpPr/>
              <p:nvPr/>
            </p:nvGrpSpPr>
            <p:grpSpPr>
              <a:xfrm>
                <a:off x="1994685" y="3356992"/>
                <a:ext cx="2622810" cy="276999"/>
                <a:chOff x="1932601" y="3356992"/>
                <a:chExt cx="2622810" cy="276999"/>
              </a:xfrm>
            </p:grpSpPr>
            <p:sp>
              <p:nvSpPr>
                <p:cNvPr id="61" name="TextBox 60"/>
                <p:cNvSpPr txBox="1"/>
                <p:nvPr/>
              </p:nvSpPr>
              <p:spPr>
                <a:xfrm>
                  <a:off x="1932601" y="3356992"/>
                  <a:ext cx="1036925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1200" b="1" dirty="0" err="1" smtClean="0"/>
                    <a:t>이메</a:t>
                  </a:r>
                  <a:r>
                    <a:rPr lang="ko-KR" altLang="en-US" sz="1200" b="1" dirty="0" err="1"/>
                    <a:t>일</a:t>
                  </a:r>
                  <a:endParaRPr lang="ko-KR" altLang="en-US" sz="1200" b="1" dirty="0"/>
                </a:p>
              </p:txBody>
            </p:sp>
            <p:sp>
              <p:nvSpPr>
                <p:cNvPr id="62" name="TextBox 61"/>
                <p:cNvSpPr txBox="1"/>
                <p:nvPr/>
              </p:nvSpPr>
              <p:spPr>
                <a:xfrm>
                  <a:off x="2969526" y="3356992"/>
                  <a:ext cx="1585885" cy="231237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endParaRPr lang="ko-KR" altLang="en-US" sz="1600" dirty="0">
                    <a:latin typeface="Franklin Gothic Book" pitchFamily="34" charset="0"/>
                  </a:endParaRPr>
                </a:p>
              </p:txBody>
            </p:sp>
          </p:grpSp>
        </p:grpSp>
      </p:grpSp>
      <p:cxnSp>
        <p:nvCxnSpPr>
          <p:cNvPr id="65" name="직선 연결선 64"/>
          <p:cNvCxnSpPr/>
          <p:nvPr/>
        </p:nvCxnSpPr>
        <p:spPr>
          <a:xfrm>
            <a:off x="4376936" y="1558349"/>
            <a:ext cx="0" cy="418722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66" name="그룹 65"/>
          <p:cNvGrpSpPr/>
          <p:nvPr/>
        </p:nvGrpSpPr>
        <p:grpSpPr>
          <a:xfrm>
            <a:off x="491995" y="1103110"/>
            <a:ext cx="3596909" cy="597698"/>
            <a:chOff x="200522" y="1253360"/>
            <a:chExt cx="3596909" cy="597698"/>
          </a:xfrm>
        </p:grpSpPr>
        <p:sp>
          <p:nvSpPr>
            <p:cNvPr id="67" name="TextBox 66"/>
            <p:cNvSpPr txBox="1"/>
            <p:nvPr/>
          </p:nvSpPr>
          <p:spPr>
            <a:xfrm>
              <a:off x="200522" y="1253360"/>
              <a:ext cx="3596909" cy="597698"/>
            </a:xfrm>
            <a:prstGeom prst="rect">
              <a:avLst/>
            </a:prstGeom>
            <a:noFill/>
          </p:spPr>
          <p:txBody>
            <a:bodyPr wrap="square" lIns="107287" tIns="53643" rIns="107287" bIns="53643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24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ID</a:t>
              </a:r>
              <a:r>
                <a:rPr lang="ko-KR" altLang="en-US" sz="24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찾기</a:t>
              </a:r>
              <a:endPara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cxnSp>
          <p:nvCxnSpPr>
            <p:cNvPr id="68" name="직선 연결선 67"/>
            <p:cNvCxnSpPr/>
            <p:nvPr/>
          </p:nvCxnSpPr>
          <p:spPr>
            <a:xfrm>
              <a:off x="323996" y="1412776"/>
              <a:ext cx="842611" cy="0"/>
            </a:xfrm>
            <a:prstGeom prst="line">
              <a:avLst/>
            </a:prstGeom>
            <a:ln w="381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TextBox 51"/>
          <p:cNvSpPr txBox="1"/>
          <p:nvPr/>
        </p:nvSpPr>
        <p:spPr>
          <a:xfrm>
            <a:off x="1137877" y="1759425"/>
            <a:ext cx="640406" cy="215444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800" b="1" dirty="0" smtClean="0"/>
              <a:t>PW</a:t>
            </a:r>
            <a:r>
              <a:rPr lang="ko-KR" altLang="en-US" sz="800" b="1" dirty="0" smtClean="0"/>
              <a:t>찾기</a:t>
            </a:r>
            <a:endParaRPr lang="ko-KR" altLang="en-US" sz="800" b="1" dirty="0"/>
          </a:p>
        </p:txBody>
      </p:sp>
    </p:spTree>
    <p:extLst>
      <p:ext uri="{BB962C8B-B14F-4D97-AF65-F5344CB8AC3E}">
        <p14:creationId xmlns:p14="http://schemas.microsoft.com/office/powerpoint/2010/main" val="402193765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110904"/>
            <a:ext cx="9906000" cy="67098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7287" tIns="53643" rIns="107287" bIns="53643" rtlCol="0" anchor="ctr"/>
          <a:lstStyle/>
          <a:p>
            <a:pPr algn="ctr"/>
            <a:endParaRPr lang="ko-KR" altLang="en-US"/>
          </a:p>
        </p:txBody>
      </p:sp>
      <p:grpSp>
        <p:nvGrpSpPr>
          <p:cNvPr id="29" name="그룹 28"/>
          <p:cNvGrpSpPr/>
          <p:nvPr/>
        </p:nvGrpSpPr>
        <p:grpSpPr>
          <a:xfrm>
            <a:off x="200522" y="179115"/>
            <a:ext cx="4608462" cy="1130152"/>
            <a:chOff x="200522" y="256041"/>
            <a:chExt cx="2952278" cy="1870358"/>
          </a:xfrm>
        </p:grpSpPr>
        <p:sp>
          <p:nvSpPr>
            <p:cNvPr id="13" name="TextBox 12"/>
            <p:cNvSpPr txBox="1"/>
            <p:nvPr/>
          </p:nvSpPr>
          <p:spPr>
            <a:xfrm>
              <a:off x="848544" y="256041"/>
              <a:ext cx="2304256" cy="1870358"/>
            </a:xfrm>
            <a:prstGeom prst="rect">
              <a:avLst/>
            </a:prstGeom>
            <a:noFill/>
          </p:spPr>
          <p:txBody>
            <a:bodyPr wrap="square" lIns="107287" tIns="53643" rIns="107287" bIns="53643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구현 결과 화면</a:t>
              </a:r>
              <a:endParaRPr lang="en-US" altLang="ko-KR" sz="2400" spc="-150" dirty="0">
                <a:solidFill>
                  <a:schemeClr val="accent1">
                    <a:lumMod val="75000"/>
                  </a:schemeClr>
                </a:solidFill>
                <a:latin typeface="Noto Sans Korean Bold" pitchFamily="34" charset="-127"/>
                <a:ea typeface="Noto Sans Korean Bold" pitchFamily="34" charset="-127"/>
              </a:endParaRPr>
            </a:p>
            <a:p>
              <a:pPr>
                <a:lnSpc>
                  <a:spcPct val="150000"/>
                </a:lnSpc>
              </a:pPr>
              <a:endParaRPr lang="en-US" altLang="ko-KR" sz="2400" spc="-150" dirty="0" smtClean="0">
                <a:solidFill>
                  <a:schemeClr val="accent1">
                    <a:lumMod val="75000"/>
                  </a:schemeClr>
                </a:solidFill>
                <a:latin typeface="Noto Sans Korean Bold" pitchFamily="34" charset="-127"/>
                <a:ea typeface="Noto Sans Korean Bold" pitchFamily="34" charset="-127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00522" y="286064"/>
              <a:ext cx="1040269" cy="1401748"/>
            </a:xfrm>
            <a:prstGeom prst="rect">
              <a:avLst/>
            </a:prstGeom>
            <a:noFill/>
          </p:spPr>
          <p:txBody>
            <a:bodyPr wrap="square" lIns="107287" tIns="53643" rIns="107287" bIns="53643" rtlCol="0">
              <a:spAutoFit/>
            </a:bodyPr>
            <a:lstStyle/>
            <a:p>
              <a:r>
                <a:rPr lang="en-US" altLang="ko-KR" sz="4800" spc="-352" dirty="0">
                  <a:solidFill>
                    <a:srgbClr val="00B0F0"/>
                  </a:solidFill>
                  <a:latin typeface="210 동화책 R" pitchFamily="18" charset="-127"/>
                  <a:ea typeface="210 동화책 R" pitchFamily="18" charset="-127"/>
                </a:rPr>
                <a:t>05</a:t>
              </a:r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2277695" y="6525312"/>
            <a:ext cx="5314236" cy="246833"/>
          </a:xfrm>
          <a:prstGeom prst="rect">
            <a:avLst/>
          </a:prstGeom>
          <a:noFill/>
        </p:spPr>
        <p:txBody>
          <a:bodyPr wrap="square" lIns="107287" tIns="53643" rIns="107287" bIns="53643" rtlCol="0">
            <a:spAutoFit/>
          </a:bodyPr>
          <a:lstStyle/>
          <a:p>
            <a:pPr algn="ctr"/>
            <a:r>
              <a:rPr lang="en-US" altLang="ko-KR" sz="800" b="1" spc="352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- Copyrightⓒ2015All rights reserved by </a:t>
            </a:r>
            <a:r>
              <a:rPr lang="en-US" altLang="ko-KR" sz="9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L e o p a r d </a:t>
            </a:r>
            <a:endParaRPr lang="ko-KR" altLang="en-US" sz="800" b="1" spc="352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17" name="직선 연결선 16"/>
          <p:cNvCxnSpPr/>
          <p:nvPr/>
        </p:nvCxnSpPr>
        <p:spPr>
          <a:xfrm>
            <a:off x="4376936" y="1906073"/>
            <a:ext cx="0" cy="418722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5" name="그룹 14"/>
          <p:cNvGrpSpPr/>
          <p:nvPr/>
        </p:nvGrpSpPr>
        <p:grpSpPr>
          <a:xfrm>
            <a:off x="491995" y="1103110"/>
            <a:ext cx="3596909" cy="597698"/>
            <a:chOff x="200522" y="1253360"/>
            <a:chExt cx="3596909" cy="597698"/>
          </a:xfrm>
        </p:grpSpPr>
        <p:sp>
          <p:nvSpPr>
            <p:cNvPr id="16" name="TextBox 15"/>
            <p:cNvSpPr txBox="1"/>
            <p:nvPr/>
          </p:nvSpPr>
          <p:spPr>
            <a:xfrm>
              <a:off x="200522" y="1253360"/>
              <a:ext cx="3596909" cy="597698"/>
            </a:xfrm>
            <a:prstGeom prst="rect">
              <a:avLst/>
            </a:prstGeom>
            <a:noFill/>
          </p:spPr>
          <p:txBody>
            <a:bodyPr wrap="square" lIns="107287" tIns="53643" rIns="107287" bIns="53643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24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ID</a:t>
              </a:r>
              <a:r>
                <a:rPr lang="ko-KR" altLang="en-US" sz="24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찾기</a:t>
              </a:r>
              <a:endPara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cxnSp>
          <p:nvCxnSpPr>
            <p:cNvPr id="18" name="직선 연결선 17"/>
            <p:cNvCxnSpPr/>
            <p:nvPr/>
          </p:nvCxnSpPr>
          <p:spPr>
            <a:xfrm>
              <a:off x="323996" y="1412776"/>
              <a:ext cx="842611" cy="0"/>
            </a:xfrm>
            <a:prstGeom prst="line">
              <a:avLst/>
            </a:prstGeom>
            <a:ln w="381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3087" y="1755264"/>
            <a:ext cx="3168000" cy="39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그룹 11"/>
          <p:cNvGrpSpPr/>
          <p:nvPr/>
        </p:nvGrpSpPr>
        <p:grpSpPr>
          <a:xfrm>
            <a:off x="1088921" y="3189110"/>
            <a:ext cx="2219398" cy="368549"/>
            <a:chOff x="645369" y="4608477"/>
            <a:chExt cx="2219398" cy="368549"/>
          </a:xfrm>
        </p:grpSpPr>
        <p:sp>
          <p:nvSpPr>
            <p:cNvPr id="14" name="직사각형 13"/>
            <p:cNvSpPr/>
            <p:nvPr/>
          </p:nvSpPr>
          <p:spPr>
            <a:xfrm>
              <a:off x="704528" y="4688994"/>
              <a:ext cx="2160239" cy="288032"/>
            </a:xfrm>
            <a:prstGeom prst="rect">
              <a:avLst/>
            </a:prstGeom>
            <a:noFill/>
            <a:ln w="3175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타원 19"/>
            <p:cNvSpPr/>
            <p:nvPr/>
          </p:nvSpPr>
          <p:spPr>
            <a:xfrm>
              <a:off x="645369" y="4608477"/>
              <a:ext cx="133473" cy="13347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 smtClean="0"/>
                <a:t>1</a:t>
              </a:r>
              <a:endParaRPr lang="ko-KR" altLang="en-US" sz="1050" dirty="0"/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1088921" y="3544999"/>
            <a:ext cx="2219398" cy="368549"/>
            <a:chOff x="645369" y="4608477"/>
            <a:chExt cx="2219398" cy="368549"/>
          </a:xfrm>
        </p:grpSpPr>
        <p:sp>
          <p:nvSpPr>
            <p:cNvPr id="23" name="직사각형 22"/>
            <p:cNvSpPr/>
            <p:nvPr/>
          </p:nvSpPr>
          <p:spPr>
            <a:xfrm>
              <a:off x="704528" y="4688994"/>
              <a:ext cx="2160239" cy="288032"/>
            </a:xfrm>
            <a:prstGeom prst="rect">
              <a:avLst/>
            </a:prstGeom>
            <a:noFill/>
            <a:ln w="3175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타원 23"/>
            <p:cNvSpPr/>
            <p:nvPr/>
          </p:nvSpPr>
          <p:spPr>
            <a:xfrm>
              <a:off x="645369" y="4608477"/>
              <a:ext cx="133473" cy="13347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/>
                <a:t>2</a:t>
              </a:r>
              <a:endParaRPr lang="ko-KR" altLang="en-US" sz="1050" dirty="0"/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1712640" y="4306664"/>
            <a:ext cx="484448" cy="368549"/>
            <a:chOff x="645369" y="4608477"/>
            <a:chExt cx="484448" cy="368549"/>
          </a:xfrm>
        </p:grpSpPr>
        <p:sp>
          <p:nvSpPr>
            <p:cNvPr id="26" name="직사각형 25"/>
            <p:cNvSpPr/>
            <p:nvPr/>
          </p:nvSpPr>
          <p:spPr>
            <a:xfrm>
              <a:off x="704529" y="4688994"/>
              <a:ext cx="425288" cy="288032"/>
            </a:xfrm>
            <a:prstGeom prst="rect">
              <a:avLst/>
            </a:prstGeom>
            <a:noFill/>
            <a:ln w="3175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타원 26"/>
            <p:cNvSpPr/>
            <p:nvPr/>
          </p:nvSpPr>
          <p:spPr>
            <a:xfrm>
              <a:off x="645369" y="4608477"/>
              <a:ext cx="133473" cy="13347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/>
                <a:t>3</a:t>
              </a:r>
              <a:endParaRPr lang="ko-KR" altLang="en-US" sz="1050" dirty="0"/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2197087" y="4300828"/>
            <a:ext cx="523666" cy="368549"/>
            <a:chOff x="645369" y="4608477"/>
            <a:chExt cx="523666" cy="368549"/>
          </a:xfrm>
        </p:grpSpPr>
        <p:sp>
          <p:nvSpPr>
            <p:cNvPr id="30" name="직사각형 29"/>
            <p:cNvSpPr/>
            <p:nvPr/>
          </p:nvSpPr>
          <p:spPr>
            <a:xfrm>
              <a:off x="704529" y="4688994"/>
              <a:ext cx="464506" cy="288032"/>
            </a:xfrm>
            <a:prstGeom prst="rect">
              <a:avLst/>
            </a:prstGeom>
            <a:noFill/>
            <a:ln w="3175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타원 30"/>
            <p:cNvSpPr/>
            <p:nvPr/>
          </p:nvSpPr>
          <p:spPr>
            <a:xfrm>
              <a:off x="645369" y="4608477"/>
              <a:ext cx="133473" cy="13347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 smtClean="0"/>
                <a:t>4</a:t>
              </a:r>
              <a:endParaRPr lang="ko-KR" altLang="en-US" sz="1050" dirty="0"/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5013053" y="2608741"/>
            <a:ext cx="3917502" cy="261610"/>
            <a:chOff x="5035551" y="1700808"/>
            <a:chExt cx="3917502" cy="261610"/>
          </a:xfrm>
        </p:grpSpPr>
        <p:sp>
          <p:nvSpPr>
            <p:cNvPr id="34" name="타원 33"/>
            <p:cNvSpPr/>
            <p:nvPr/>
          </p:nvSpPr>
          <p:spPr>
            <a:xfrm>
              <a:off x="5035551" y="1700808"/>
              <a:ext cx="133473" cy="13347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 smtClean="0"/>
                <a:t>1</a:t>
              </a:r>
              <a:endParaRPr lang="ko-KR" altLang="en-US" sz="1050" dirty="0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5136629" y="1700808"/>
              <a:ext cx="381642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50" dirty="0" smtClean="0"/>
                <a:t>이름 </a:t>
              </a:r>
              <a:r>
                <a:rPr lang="en-US" altLang="ko-KR" sz="1050" dirty="0" smtClean="0"/>
                <a:t>: </a:t>
              </a:r>
              <a:r>
                <a:rPr lang="ko-KR" altLang="en-US" sz="1050" dirty="0" smtClean="0"/>
                <a:t>이</a:t>
              </a:r>
              <a:r>
                <a:rPr lang="ko-KR" altLang="en-US" sz="1050" dirty="0"/>
                <a:t>름</a:t>
              </a:r>
              <a:r>
                <a:rPr lang="ko-KR" altLang="en-US" sz="1050" dirty="0" smtClean="0"/>
                <a:t> 입력</a:t>
              </a:r>
              <a:endParaRPr lang="ko-KR" altLang="en-US" sz="1050" dirty="0"/>
            </a:p>
          </p:txBody>
        </p:sp>
      </p:grpSp>
      <p:grpSp>
        <p:nvGrpSpPr>
          <p:cNvPr id="36" name="그룹 35"/>
          <p:cNvGrpSpPr/>
          <p:nvPr/>
        </p:nvGrpSpPr>
        <p:grpSpPr>
          <a:xfrm>
            <a:off x="5013053" y="3033967"/>
            <a:ext cx="3917502" cy="261610"/>
            <a:chOff x="5035551" y="1700808"/>
            <a:chExt cx="3917502" cy="261610"/>
          </a:xfrm>
        </p:grpSpPr>
        <p:sp>
          <p:nvSpPr>
            <p:cNvPr id="37" name="타원 36"/>
            <p:cNvSpPr/>
            <p:nvPr/>
          </p:nvSpPr>
          <p:spPr>
            <a:xfrm>
              <a:off x="5035551" y="1700808"/>
              <a:ext cx="133473" cy="13347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/>
                <a:t>2</a:t>
              </a:r>
              <a:endParaRPr lang="ko-KR" altLang="en-US" sz="1050" dirty="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5136629" y="1700808"/>
              <a:ext cx="381642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50" dirty="0" err="1" smtClean="0"/>
                <a:t>이메일</a:t>
              </a:r>
              <a:r>
                <a:rPr lang="ko-KR" altLang="en-US" sz="1050" dirty="0" smtClean="0"/>
                <a:t> </a:t>
              </a:r>
              <a:r>
                <a:rPr lang="en-US" altLang="ko-KR" sz="1050" dirty="0" smtClean="0"/>
                <a:t>: </a:t>
              </a:r>
              <a:r>
                <a:rPr lang="ko-KR" altLang="en-US" sz="1050" dirty="0" err="1" smtClean="0"/>
                <a:t>이메일</a:t>
              </a:r>
              <a:r>
                <a:rPr lang="ko-KR" altLang="en-US" sz="1050" dirty="0" smtClean="0"/>
                <a:t> 입력</a:t>
              </a:r>
              <a:endParaRPr lang="ko-KR" altLang="en-US" sz="1050" dirty="0"/>
            </a:p>
          </p:txBody>
        </p:sp>
      </p:grpSp>
      <p:grpSp>
        <p:nvGrpSpPr>
          <p:cNvPr id="39" name="그룹 38"/>
          <p:cNvGrpSpPr/>
          <p:nvPr/>
        </p:nvGrpSpPr>
        <p:grpSpPr>
          <a:xfrm>
            <a:off x="5013053" y="3459193"/>
            <a:ext cx="3917502" cy="261610"/>
            <a:chOff x="5035551" y="1700808"/>
            <a:chExt cx="3917502" cy="261610"/>
          </a:xfrm>
        </p:grpSpPr>
        <p:sp>
          <p:nvSpPr>
            <p:cNvPr id="40" name="타원 39"/>
            <p:cNvSpPr/>
            <p:nvPr/>
          </p:nvSpPr>
          <p:spPr>
            <a:xfrm>
              <a:off x="5035551" y="1700808"/>
              <a:ext cx="133473" cy="13347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/>
                <a:t>3</a:t>
              </a:r>
              <a:endParaRPr lang="ko-KR" altLang="en-US" sz="1050" dirty="0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5136629" y="1700808"/>
              <a:ext cx="381642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50" dirty="0" smtClean="0"/>
                <a:t>확</a:t>
              </a:r>
              <a:r>
                <a:rPr lang="ko-KR" altLang="en-US" sz="1050" dirty="0"/>
                <a:t>인</a:t>
              </a:r>
              <a:r>
                <a:rPr lang="ko-KR" altLang="en-US" sz="1050" dirty="0" smtClean="0"/>
                <a:t> </a:t>
              </a:r>
              <a:r>
                <a:rPr lang="en-US" altLang="ko-KR" sz="1050" dirty="0" smtClean="0"/>
                <a:t>: ID</a:t>
              </a:r>
              <a:r>
                <a:rPr lang="ko-KR" altLang="en-US" sz="1050" dirty="0" smtClean="0"/>
                <a:t>찾기 </a:t>
              </a:r>
              <a:r>
                <a:rPr lang="ko-KR" altLang="en-US" sz="1050" dirty="0" err="1" smtClean="0"/>
                <a:t>결과창으로</a:t>
              </a:r>
              <a:r>
                <a:rPr lang="ko-KR" altLang="en-US" sz="1050" dirty="0" smtClean="0"/>
                <a:t> 이동</a:t>
              </a:r>
              <a:endParaRPr lang="ko-KR" altLang="en-US" sz="1050" dirty="0"/>
            </a:p>
          </p:txBody>
        </p:sp>
      </p:grpSp>
      <p:grpSp>
        <p:nvGrpSpPr>
          <p:cNvPr id="42" name="그룹 41"/>
          <p:cNvGrpSpPr/>
          <p:nvPr/>
        </p:nvGrpSpPr>
        <p:grpSpPr>
          <a:xfrm>
            <a:off x="5013053" y="3884419"/>
            <a:ext cx="3917502" cy="261610"/>
            <a:chOff x="5035551" y="1700808"/>
            <a:chExt cx="3917502" cy="261610"/>
          </a:xfrm>
        </p:grpSpPr>
        <p:sp>
          <p:nvSpPr>
            <p:cNvPr id="43" name="타원 42"/>
            <p:cNvSpPr/>
            <p:nvPr/>
          </p:nvSpPr>
          <p:spPr>
            <a:xfrm>
              <a:off x="5035551" y="1700808"/>
              <a:ext cx="133473" cy="13347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/>
                <a:t>4</a:t>
              </a:r>
              <a:endParaRPr lang="ko-KR" altLang="en-US" sz="1050" dirty="0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5136629" y="1700808"/>
              <a:ext cx="381642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50" dirty="0" smtClean="0"/>
                <a:t>취소 </a:t>
              </a:r>
              <a:r>
                <a:rPr lang="en-US" altLang="ko-KR" sz="1050" dirty="0" smtClean="0"/>
                <a:t>: </a:t>
              </a:r>
              <a:r>
                <a:rPr lang="ko-KR" altLang="en-US" sz="1050" dirty="0" smtClean="0"/>
                <a:t>로그인 창으로 이동</a:t>
              </a:r>
              <a:endParaRPr lang="ko-KR" altLang="en-US" sz="1050" dirty="0"/>
            </a:p>
          </p:txBody>
        </p:sp>
      </p:grpSp>
    </p:spTree>
    <p:extLst>
      <p:ext uri="{BB962C8B-B14F-4D97-AF65-F5344CB8AC3E}">
        <p14:creationId xmlns:p14="http://schemas.microsoft.com/office/powerpoint/2010/main" val="327979232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0" y="90152"/>
            <a:ext cx="9906000" cy="67098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7287" tIns="53643" rIns="107287" bIns="53643" rtlCol="0" anchor="ctr"/>
          <a:lstStyle/>
          <a:p>
            <a:pPr algn="ctr"/>
            <a:endParaRPr lang="ko-KR" altLang="en-US"/>
          </a:p>
        </p:txBody>
      </p:sp>
      <p:grpSp>
        <p:nvGrpSpPr>
          <p:cNvPr id="29" name="그룹 28"/>
          <p:cNvGrpSpPr/>
          <p:nvPr/>
        </p:nvGrpSpPr>
        <p:grpSpPr>
          <a:xfrm>
            <a:off x="200522" y="179115"/>
            <a:ext cx="4608462" cy="865138"/>
            <a:chOff x="200522" y="256041"/>
            <a:chExt cx="2952278" cy="1431771"/>
          </a:xfrm>
        </p:grpSpPr>
        <p:sp>
          <p:nvSpPr>
            <p:cNvPr id="13" name="TextBox 12"/>
            <p:cNvSpPr txBox="1"/>
            <p:nvPr/>
          </p:nvSpPr>
          <p:spPr>
            <a:xfrm>
              <a:off x="848544" y="256041"/>
              <a:ext cx="2304256" cy="982483"/>
            </a:xfrm>
            <a:prstGeom prst="rect">
              <a:avLst/>
            </a:prstGeom>
            <a:noFill/>
          </p:spPr>
          <p:txBody>
            <a:bodyPr wrap="square" lIns="107287" tIns="53643" rIns="107287" bIns="53643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4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화면 설계</a:t>
              </a:r>
              <a:endParaRPr lang="en-US" altLang="ko-KR" sz="2400" spc="-150" dirty="0" smtClean="0">
                <a:solidFill>
                  <a:schemeClr val="accent1">
                    <a:lumMod val="75000"/>
                  </a:schemeClr>
                </a:solidFill>
                <a:latin typeface="Noto Sans Korean Bold" pitchFamily="34" charset="-127"/>
                <a:ea typeface="Noto Sans Korean Bold" pitchFamily="34" charset="-127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00522" y="286064"/>
              <a:ext cx="1040269" cy="1401748"/>
            </a:xfrm>
            <a:prstGeom prst="rect">
              <a:avLst/>
            </a:prstGeom>
            <a:noFill/>
          </p:spPr>
          <p:txBody>
            <a:bodyPr wrap="square" lIns="107287" tIns="53643" rIns="107287" bIns="53643" rtlCol="0">
              <a:spAutoFit/>
            </a:bodyPr>
            <a:lstStyle/>
            <a:p>
              <a:r>
                <a:rPr lang="en-US" altLang="ko-KR" sz="4800" spc="-352" dirty="0">
                  <a:solidFill>
                    <a:srgbClr val="00B0F0"/>
                  </a:solidFill>
                  <a:latin typeface="210 동화책 R" pitchFamily="18" charset="-127"/>
                  <a:ea typeface="210 동화책 R" pitchFamily="18" charset="-127"/>
                </a:rPr>
                <a:t>05</a:t>
              </a:r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2277695" y="6525312"/>
            <a:ext cx="5314236" cy="246833"/>
          </a:xfrm>
          <a:prstGeom prst="rect">
            <a:avLst/>
          </a:prstGeom>
          <a:noFill/>
        </p:spPr>
        <p:txBody>
          <a:bodyPr wrap="square" lIns="107287" tIns="53643" rIns="107287" bIns="53643" rtlCol="0">
            <a:spAutoFit/>
          </a:bodyPr>
          <a:lstStyle/>
          <a:p>
            <a:pPr algn="ctr"/>
            <a:r>
              <a:rPr lang="en-US" altLang="ko-KR" sz="800" b="1" spc="352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- Copyrightⓒ2015All rights reserved by </a:t>
            </a:r>
            <a:r>
              <a:rPr lang="en-US" altLang="ko-KR" sz="9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L e o p a r d </a:t>
            </a:r>
            <a:endParaRPr lang="ko-KR" altLang="en-US" sz="800" b="1" spc="352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808336" y="1751946"/>
            <a:ext cx="4248472" cy="2585323"/>
          </a:xfrm>
          <a:prstGeom prst="rect">
            <a:avLst/>
          </a:prstGeom>
          <a:noFill/>
          <a:ln w="38100">
            <a:noFill/>
            <a:prstDash val="sysDot"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800" dirty="0"/>
              <a:t>■화면</a:t>
            </a:r>
            <a:r>
              <a:rPr lang="en-US" altLang="ko-KR" sz="1800" dirty="0"/>
              <a:t>/</a:t>
            </a:r>
            <a:r>
              <a:rPr lang="ko-KR" altLang="en-US" sz="1800" dirty="0"/>
              <a:t>기능 설명</a:t>
            </a:r>
            <a:endParaRPr lang="en-US" altLang="ko-KR" sz="1800" dirty="0"/>
          </a:p>
          <a:p>
            <a:pPr>
              <a:lnSpc>
                <a:spcPct val="150000"/>
              </a:lnSpc>
            </a:pPr>
            <a:endParaRPr lang="en-US" altLang="ko-KR" sz="1800" dirty="0"/>
          </a:p>
          <a:p>
            <a:pPr>
              <a:lnSpc>
                <a:spcPct val="150000"/>
              </a:lnSpc>
            </a:pPr>
            <a:r>
              <a:rPr lang="en-US" altLang="ko-KR" sz="1800" dirty="0"/>
              <a:t>ID</a:t>
            </a:r>
            <a:r>
              <a:rPr lang="ko-KR" altLang="en-US" sz="1800" dirty="0"/>
              <a:t>찾기 결과 화면 </a:t>
            </a:r>
            <a:r>
              <a:rPr lang="en-US" altLang="ko-KR" sz="1800" dirty="0"/>
              <a:t>(</a:t>
            </a:r>
            <a:r>
              <a:rPr lang="ko-KR" altLang="en-US" sz="1800" dirty="0"/>
              <a:t>클라이언트</a:t>
            </a:r>
            <a:r>
              <a:rPr lang="en-US" altLang="ko-KR" sz="1800" dirty="0"/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800" dirty="0"/>
              <a:t> - ID</a:t>
            </a:r>
            <a:r>
              <a:rPr lang="ko-KR" altLang="en-US" sz="1800" dirty="0"/>
              <a:t>찾기를 통한 </a:t>
            </a:r>
            <a:r>
              <a:rPr lang="en-US" altLang="ko-KR" sz="1800" dirty="0"/>
              <a:t>ID </a:t>
            </a:r>
            <a:r>
              <a:rPr lang="ko-KR" altLang="en-US" sz="1800" dirty="0"/>
              <a:t>검색 결과 화면</a:t>
            </a:r>
            <a:endParaRPr lang="en-US" altLang="ko-KR" sz="1800" dirty="0"/>
          </a:p>
          <a:p>
            <a:pPr>
              <a:lnSpc>
                <a:spcPct val="150000"/>
              </a:lnSpc>
            </a:pPr>
            <a:r>
              <a:rPr lang="en-US" altLang="ko-KR" sz="1800" dirty="0"/>
              <a:t> - </a:t>
            </a:r>
            <a:r>
              <a:rPr lang="ko-KR" altLang="en-US" sz="1800" dirty="0"/>
              <a:t>확인 버튼을 누르면 로그인 화면으로 </a:t>
            </a:r>
            <a:endParaRPr lang="en-US" altLang="ko-KR" sz="1800" dirty="0"/>
          </a:p>
          <a:p>
            <a:pPr>
              <a:lnSpc>
                <a:spcPct val="150000"/>
              </a:lnSpc>
            </a:pPr>
            <a:r>
              <a:rPr lang="ko-KR" altLang="en-US" sz="1800" dirty="0"/>
              <a:t>    </a:t>
            </a:r>
            <a:r>
              <a:rPr lang="ko-KR" altLang="en-US" sz="1800" dirty="0" smtClean="0"/>
              <a:t>돌아간다</a:t>
            </a:r>
            <a:endParaRPr lang="ko-KR" altLang="en-US" sz="1800" dirty="0">
              <a:latin typeface="돋움" pitchFamily="50" charset="-127"/>
              <a:ea typeface="돋움" pitchFamily="50" charset="-127"/>
            </a:endParaRPr>
          </a:p>
        </p:txBody>
      </p:sp>
      <p:cxnSp>
        <p:nvCxnSpPr>
          <p:cNvPr id="44" name="직선 연결선 43"/>
          <p:cNvCxnSpPr/>
          <p:nvPr/>
        </p:nvCxnSpPr>
        <p:spPr>
          <a:xfrm>
            <a:off x="4376936" y="1623149"/>
            <a:ext cx="0" cy="418722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8" name="그룹 57"/>
          <p:cNvGrpSpPr/>
          <p:nvPr/>
        </p:nvGrpSpPr>
        <p:grpSpPr>
          <a:xfrm>
            <a:off x="491995" y="1103110"/>
            <a:ext cx="3596909" cy="597698"/>
            <a:chOff x="200522" y="1253360"/>
            <a:chExt cx="3596909" cy="597698"/>
          </a:xfrm>
        </p:grpSpPr>
        <p:sp>
          <p:nvSpPr>
            <p:cNvPr id="59" name="TextBox 58"/>
            <p:cNvSpPr txBox="1"/>
            <p:nvPr/>
          </p:nvSpPr>
          <p:spPr>
            <a:xfrm>
              <a:off x="200522" y="1253360"/>
              <a:ext cx="3596909" cy="597698"/>
            </a:xfrm>
            <a:prstGeom prst="rect">
              <a:avLst/>
            </a:prstGeom>
            <a:noFill/>
          </p:spPr>
          <p:txBody>
            <a:bodyPr wrap="square" lIns="107287" tIns="53643" rIns="107287" bIns="53643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24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ID</a:t>
              </a:r>
              <a:r>
                <a:rPr lang="ko-KR" altLang="en-US" sz="24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찾기 확인</a:t>
              </a:r>
              <a:endPara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cxnSp>
          <p:nvCxnSpPr>
            <p:cNvPr id="60" name="직선 연결선 59"/>
            <p:cNvCxnSpPr/>
            <p:nvPr/>
          </p:nvCxnSpPr>
          <p:spPr>
            <a:xfrm>
              <a:off x="323996" y="1412776"/>
              <a:ext cx="1543991" cy="0"/>
            </a:xfrm>
            <a:prstGeom prst="line">
              <a:avLst/>
            </a:prstGeom>
            <a:ln w="381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그룹 34"/>
          <p:cNvGrpSpPr/>
          <p:nvPr/>
        </p:nvGrpSpPr>
        <p:grpSpPr>
          <a:xfrm>
            <a:off x="606209" y="1751946"/>
            <a:ext cx="3240000" cy="3960000"/>
            <a:chOff x="1857356" y="1428736"/>
            <a:chExt cx="3614249" cy="4860000"/>
          </a:xfrm>
        </p:grpSpPr>
        <p:sp>
          <p:nvSpPr>
            <p:cNvPr id="36" name="직사각형 35"/>
            <p:cNvSpPr/>
            <p:nvPr/>
          </p:nvSpPr>
          <p:spPr>
            <a:xfrm>
              <a:off x="1871605" y="1428736"/>
              <a:ext cx="3600000" cy="4860000"/>
            </a:xfrm>
            <a:prstGeom prst="rect">
              <a:avLst/>
            </a:prstGeom>
            <a:solidFill>
              <a:schemeClr val="bg1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1857356" y="1428736"/>
              <a:ext cx="71437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smtClean="0"/>
                <a:t>ID</a:t>
              </a:r>
              <a:r>
                <a:rPr lang="ko-KR" altLang="en-US" sz="1000" b="1" dirty="0" smtClean="0"/>
                <a:t>찾기</a:t>
              </a:r>
              <a:endParaRPr lang="ko-KR" altLang="en-US" sz="1000" b="1" dirty="0"/>
            </a:p>
          </p:txBody>
        </p:sp>
        <p:grpSp>
          <p:nvGrpSpPr>
            <p:cNvPr id="38" name="그룹 37"/>
            <p:cNvGrpSpPr/>
            <p:nvPr/>
          </p:nvGrpSpPr>
          <p:grpSpPr>
            <a:xfrm>
              <a:off x="3010564" y="5301488"/>
              <a:ext cx="1158916" cy="491169"/>
              <a:chOff x="2054592" y="5540908"/>
              <a:chExt cx="1158916" cy="304978"/>
            </a:xfrm>
          </p:grpSpPr>
          <p:sp>
            <p:nvSpPr>
              <p:cNvPr id="42" name="모서리가 둥근 직사각형 41"/>
              <p:cNvSpPr/>
              <p:nvPr/>
            </p:nvSpPr>
            <p:spPr>
              <a:xfrm>
                <a:off x="2054592" y="5540908"/>
                <a:ext cx="1158916" cy="304978"/>
              </a:xfrm>
              <a:prstGeom prst="roundRect">
                <a:avLst/>
              </a:prstGeom>
              <a:noFill/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2319884" y="5560560"/>
                <a:ext cx="792943" cy="2484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000" dirty="0" smtClean="0"/>
                  <a:t>확인</a:t>
                </a:r>
                <a:endParaRPr lang="ko-KR" altLang="en-US" sz="2000" dirty="0"/>
              </a:p>
            </p:txBody>
          </p:sp>
        </p:grpSp>
        <p:sp>
          <p:nvSpPr>
            <p:cNvPr id="39" name="TextBox 38"/>
            <p:cNvSpPr txBox="1"/>
            <p:nvPr/>
          </p:nvSpPr>
          <p:spPr>
            <a:xfrm>
              <a:off x="2450436" y="1437915"/>
              <a:ext cx="714379" cy="264409"/>
            </a:xfrm>
            <a:prstGeom prst="rect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800" b="1" dirty="0"/>
                <a:t>PW</a:t>
              </a:r>
              <a:r>
                <a:rPr lang="ko-KR" altLang="en-US" sz="800" b="1" dirty="0"/>
                <a:t>찾기</a:t>
              </a:r>
            </a:p>
          </p:txBody>
        </p:sp>
        <p:cxnSp>
          <p:nvCxnSpPr>
            <p:cNvPr id="40" name="직선 연결선 39"/>
            <p:cNvCxnSpPr/>
            <p:nvPr/>
          </p:nvCxnSpPr>
          <p:spPr>
            <a:xfrm>
              <a:off x="1871605" y="1684136"/>
              <a:ext cx="3600000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/>
            <p:cNvSpPr txBox="1"/>
            <p:nvPr/>
          </p:nvSpPr>
          <p:spPr>
            <a:xfrm>
              <a:off x="1857356" y="3040866"/>
              <a:ext cx="359639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 smtClean="0"/>
                <a:t>회원님의 </a:t>
              </a:r>
              <a:r>
                <a:rPr lang="en-US" altLang="ko-KR" sz="1600" dirty="0" smtClean="0"/>
                <a:t>ID</a:t>
              </a:r>
              <a:r>
                <a:rPr lang="ko-KR" altLang="en-US" sz="1600" dirty="0" smtClean="0"/>
                <a:t>는</a:t>
              </a:r>
              <a:endParaRPr lang="en-US" altLang="ko-KR" sz="1600" dirty="0" smtClean="0"/>
            </a:p>
            <a:p>
              <a:pPr algn="ctr"/>
              <a:r>
                <a:rPr lang="en-US" altLang="ko-KR" sz="1600" b="1" dirty="0" err="1" smtClean="0"/>
                <a:t>jincess</a:t>
              </a:r>
              <a:r>
                <a:rPr lang="en-US" altLang="ko-KR" sz="1600" b="1" dirty="0" smtClean="0"/>
                <a:t>  </a:t>
              </a:r>
              <a:r>
                <a:rPr lang="ko-KR" altLang="en-US" sz="1600" dirty="0" smtClean="0"/>
                <a:t>입니다</a:t>
              </a:r>
              <a:r>
                <a:rPr lang="en-US" altLang="ko-KR" sz="1600" dirty="0" smtClean="0"/>
                <a:t>.</a:t>
              </a:r>
              <a:endParaRPr lang="ko-KR" alt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275432427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90152"/>
            <a:ext cx="9906000" cy="67098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7287" tIns="53643" rIns="107287" bIns="53643" rtlCol="0" anchor="ctr"/>
          <a:lstStyle/>
          <a:p>
            <a:pPr algn="ctr"/>
            <a:endParaRPr lang="ko-KR" altLang="en-US"/>
          </a:p>
        </p:txBody>
      </p:sp>
      <p:grpSp>
        <p:nvGrpSpPr>
          <p:cNvPr id="29" name="그룹 28"/>
          <p:cNvGrpSpPr/>
          <p:nvPr/>
        </p:nvGrpSpPr>
        <p:grpSpPr>
          <a:xfrm>
            <a:off x="200522" y="179115"/>
            <a:ext cx="4608462" cy="865138"/>
            <a:chOff x="200522" y="256041"/>
            <a:chExt cx="2952278" cy="1431771"/>
          </a:xfrm>
        </p:grpSpPr>
        <p:sp>
          <p:nvSpPr>
            <p:cNvPr id="13" name="TextBox 12"/>
            <p:cNvSpPr txBox="1"/>
            <p:nvPr/>
          </p:nvSpPr>
          <p:spPr>
            <a:xfrm>
              <a:off x="848544" y="256041"/>
              <a:ext cx="2304256" cy="982483"/>
            </a:xfrm>
            <a:prstGeom prst="rect">
              <a:avLst/>
            </a:prstGeom>
            <a:noFill/>
          </p:spPr>
          <p:txBody>
            <a:bodyPr wrap="square" lIns="107287" tIns="53643" rIns="107287" bIns="53643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구현 결과 화면</a:t>
              </a:r>
              <a:endParaRPr lang="en-US" altLang="ko-KR" sz="2400" spc="-150" dirty="0">
                <a:solidFill>
                  <a:schemeClr val="accent1">
                    <a:lumMod val="75000"/>
                  </a:schemeClr>
                </a:solidFill>
                <a:latin typeface="Noto Sans Korean Bold" pitchFamily="34" charset="-127"/>
                <a:ea typeface="Noto Sans Korean Bold" pitchFamily="34" charset="-127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00522" y="286064"/>
              <a:ext cx="1040269" cy="1401748"/>
            </a:xfrm>
            <a:prstGeom prst="rect">
              <a:avLst/>
            </a:prstGeom>
            <a:noFill/>
          </p:spPr>
          <p:txBody>
            <a:bodyPr wrap="square" lIns="107287" tIns="53643" rIns="107287" bIns="53643" rtlCol="0">
              <a:spAutoFit/>
            </a:bodyPr>
            <a:lstStyle/>
            <a:p>
              <a:r>
                <a:rPr lang="en-US" altLang="ko-KR" sz="4800" spc="-352" dirty="0">
                  <a:solidFill>
                    <a:srgbClr val="00B0F0"/>
                  </a:solidFill>
                  <a:latin typeface="210 동화책 R" pitchFamily="18" charset="-127"/>
                  <a:ea typeface="210 동화책 R" pitchFamily="18" charset="-127"/>
                </a:rPr>
                <a:t>05</a:t>
              </a:r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2277695" y="6525312"/>
            <a:ext cx="5314236" cy="246833"/>
          </a:xfrm>
          <a:prstGeom prst="rect">
            <a:avLst/>
          </a:prstGeom>
          <a:noFill/>
        </p:spPr>
        <p:txBody>
          <a:bodyPr wrap="square" lIns="107287" tIns="53643" rIns="107287" bIns="53643" rtlCol="0">
            <a:spAutoFit/>
          </a:bodyPr>
          <a:lstStyle/>
          <a:p>
            <a:pPr algn="ctr"/>
            <a:r>
              <a:rPr lang="en-US" altLang="ko-KR" sz="800" b="1" spc="352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- Copyrightⓒ2015All rights reserved by </a:t>
            </a:r>
            <a:r>
              <a:rPr lang="en-US" altLang="ko-KR" sz="9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L e o p a r d </a:t>
            </a:r>
            <a:endParaRPr lang="ko-KR" altLang="en-US" sz="800" b="1" spc="352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17" name="직선 연결선 16"/>
          <p:cNvCxnSpPr/>
          <p:nvPr/>
        </p:nvCxnSpPr>
        <p:spPr>
          <a:xfrm>
            <a:off x="4376936" y="1906073"/>
            <a:ext cx="0" cy="418722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5" name="그룹 14"/>
          <p:cNvGrpSpPr/>
          <p:nvPr/>
        </p:nvGrpSpPr>
        <p:grpSpPr>
          <a:xfrm>
            <a:off x="491995" y="1103110"/>
            <a:ext cx="3596909" cy="662332"/>
            <a:chOff x="200522" y="1253360"/>
            <a:chExt cx="3596909" cy="662332"/>
          </a:xfrm>
        </p:grpSpPr>
        <p:sp>
          <p:nvSpPr>
            <p:cNvPr id="16" name="TextBox 15"/>
            <p:cNvSpPr txBox="1"/>
            <p:nvPr/>
          </p:nvSpPr>
          <p:spPr>
            <a:xfrm>
              <a:off x="200522" y="1253360"/>
              <a:ext cx="3596909" cy="662332"/>
            </a:xfrm>
            <a:prstGeom prst="rect">
              <a:avLst/>
            </a:prstGeom>
            <a:noFill/>
          </p:spPr>
          <p:txBody>
            <a:bodyPr wrap="square" lIns="107287" tIns="53643" rIns="107287" bIns="53643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24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PW</a:t>
              </a:r>
              <a:r>
                <a:rPr lang="ko-KR" altLang="en-US" sz="24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찾기 확인</a:t>
              </a:r>
              <a:endPara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cxnSp>
          <p:nvCxnSpPr>
            <p:cNvPr id="18" name="직선 연결선 17"/>
            <p:cNvCxnSpPr/>
            <p:nvPr/>
          </p:nvCxnSpPr>
          <p:spPr>
            <a:xfrm>
              <a:off x="323996" y="1412776"/>
              <a:ext cx="1543991" cy="0"/>
            </a:xfrm>
            <a:prstGeom prst="line">
              <a:avLst/>
            </a:prstGeom>
            <a:ln w="381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3087" y="1755264"/>
            <a:ext cx="3168000" cy="39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그룹 11"/>
          <p:cNvGrpSpPr/>
          <p:nvPr/>
        </p:nvGrpSpPr>
        <p:grpSpPr>
          <a:xfrm>
            <a:off x="1962378" y="3496184"/>
            <a:ext cx="470342" cy="270598"/>
            <a:chOff x="645369" y="4608477"/>
            <a:chExt cx="470342" cy="270598"/>
          </a:xfrm>
        </p:grpSpPr>
        <p:sp>
          <p:nvSpPr>
            <p:cNvPr id="14" name="직사각형 13"/>
            <p:cNvSpPr/>
            <p:nvPr/>
          </p:nvSpPr>
          <p:spPr>
            <a:xfrm>
              <a:off x="704528" y="4688994"/>
              <a:ext cx="411183" cy="190081"/>
            </a:xfrm>
            <a:prstGeom prst="rect">
              <a:avLst/>
            </a:prstGeom>
            <a:noFill/>
            <a:ln w="3175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타원 19"/>
            <p:cNvSpPr/>
            <p:nvPr/>
          </p:nvSpPr>
          <p:spPr>
            <a:xfrm>
              <a:off x="645369" y="4608477"/>
              <a:ext cx="133473" cy="13347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 smtClean="0"/>
                <a:t>3</a:t>
              </a:r>
              <a:endParaRPr lang="ko-KR" altLang="en-US" sz="1050" dirty="0"/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1935082" y="4321874"/>
            <a:ext cx="528340" cy="345660"/>
            <a:chOff x="645369" y="4608477"/>
            <a:chExt cx="528340" cy="345660"/>
          </a:xfrm>
        </p:grpSpPr>
        <p:sp>
          <p:nvSpPr>
            <p:cNvPr id="23" name="직사각형 22"/>
            <p:cNvSpPr/>
            <p:nvPr/>
          </p:nvSpPr>
          <p:spPr>
            <a:xfrm>
              <a:off x="704529" y="4688994"/>
              <a:ext cx="469180" cy="265143"/>
            </a:xfrm>
            <a:prstGeom prst="rect">
              <a:avLst/>
            </a:prstGeom>
            <a:noFill/>
            <a:ln w="3175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타원 23"/>
            <p:cNvSpPr/>
            <p:nvPr/>
          </p:nvSpPr>
          <p:spPr>
            <a:xfrm>
              <a:off x="645369" y="4608477"/>
              <a:ext cx="133473" cy="13347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/>
                <a:t>2</a:t>
              </a:r>
              <a:endParaRPr lang="ko-KR" altLang="en-US" sz="1050" dirty="0"/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5013053" y="2608741"/>
            <a:ext cx="3917502" cy="261610"/>
            <a:chOff x="5035551" y="1700808"/>
            <a:chExt cx="3917502" cy="261610"/>
          </a:xfrm>
        </p:grpSpPr>
        <p:sp>
          <p:nvSpPr>
            <p:cNvPr id="26" name="타원 25"/>
            <p:cNvSpPr/>
            <p:nvPr/>
          </p:nvSpPr>
          <p:spPr>
            <a:xfrm>
              <a:off x="5035551" y="1700808"/>
              <a:ext cx="133473" cy="13347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 smtClean="0"/>
                <a:t>1</a:t>
              </a:r>
              <a:endParaRPr lang="ko-KR" altLang="en-US" sz="1050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5136629" y="1700808"/>
              <a:ext cx="381642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50" dirty="0" smtClean="0"/>
                <a:t>아이디 </a:t>
              </a:r>
              <a:r>
                <a:rPr lang="en-US" altLang="ko-KR" sz="1050" dirty="0" smtClean="0"/>
                <a:t>: ID</a:t>
              </a:r>
              <a:r>
                <a:rPr lang="ko-KR" altLang="en-US" sz="1050" dirty="0" smtClean="0"/>
                <a:t>검색 결과 표시</a:t>
              </a:r>
              <a:endParaRPr lang="ko-KR" altLang="en-US" sz="1050" dirty="0"/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5013053" y="3033967"/>
            <a:ext cx="3917502" cy="261610"/>
            <a:chOff x="5035551" y="1700808"/>
            <a:chExt cx="3917502" cy="261610"/>
          </a:xfrm>
        </p:grpSpPr>
        <p:sp>
          <p:nvSpPr>
            <p:cNvPr id="30" name="타원 29"/>
            <p:cNvSpPr/>
            <p:nvPr/>
          </p:nvSpPr>
          <p:spPr>
            <a:xfrm>
              <a:off x="5035551" y="1700808"/>
              <a:ext cx="133473" cy="13347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/>
                <a:t>2</a:t>
              </a:r>
              <a:endParaRPr lang="ko-KR" altLang="en-US" sz="1050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5136629" y="1700808"/>
              <a:ext cx="381642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50" dirty="0" smtClean="0"/>
                <a:t>확</a:t>
              </a:r>
              <a:r>
                <a:rPr lang="ko-KR" altLang="en-US" sz="1050" dirty="0"/>
                <a:t>인</a:t>
              </a:r>
              <a:r>
                <a:rPr lang="ko-KR" altLang="en-US" sz="1050" dirty="0" smtClean="0"/>
                <a:t> </a:t>
              </a:r>
              <a:r>
                <a:rPr lang="en-US" altLang="ko-KR" sz="1050" dirty="0" smtClean="0"/>
                <a:t>: </a:t>
              </a:r>
              <a:r>
                <a:rPr lang="ko-KR" altLang="en-US" sz="1050" dirty="0" err="1" smtClean="0"/>
                <a:t>로그인화면으로</a:t>
              </a:r>
              <a:r>
                <a:rPr lang="ko-KR" altLang="en-US" sz="1050" dirty="0" smtClean="0"/>
                <a:t> 이동</a:t>
              </a:r>
              <a:endParaRPr lang="ko-KR" altLang="en-US" sz="1050" dirty="0"/>
            </a:p>
          </p:txBody>
        </p:sp>
      </p:grpSp>
    </p:spTree>
    <p:extLst>
      <p:ext uri="{BB962C8B-B14F-4D97-AF65-F5344CB8AC3E}">
        <p14:creationId xmlns:p14="http://schemas.microsoft.com/office/powerpoint/2010/main" val="782813592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0" y="90152"/>
            <a:ext cx="9906000" cy="67098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7287" tIns="53643" rIns="107287" bIns="53643" rtlCol="0" anchor="ctr"/>
          <a:lstStyle/>
          <a:p>
            <a:pPr algn="ctr"/>
            <a:endParaRPr lang="ko-KR" altLang="en-US"/>
          </a:p>
        </p:txBody>
      </p:sp>
      <p:grpSp>
        <p:nvGrpSpPr>
          <p:cNvPr id="29" name="그룹 28"/>
          <p:cNvGrpSpPr/>
          <p:nvPr/>
        </p:nvGrpSpPr>
        <p:grpSpPr>
          <a:xfrm>
            <a:off x="200522" y="179115"/>
            <a:ext cx="4608462" cy="865138"/>
            <a:chOff x="200522" y="256041"/>
            <a:chExt cx="2952278" cy="1431771"/>
          </a:xfrm>
        </p:grpSpPr>
        <p:sp>
          <p:nvSpPr>
            <p:cNvPr id="13" name="TextBox 12"/>
            <p:cNvSpPr txBox="1"/>
            <p:nvPr/>
          </p:nvSpPr>
          <p:spPr>
            <a:xfrm>
              <a:off x="848544" y="256041"/>
              <a:ext cx="2304256" cy="982483"/>
            </a:xfrm>
            <a:prstGeom prst="rect">
              <a:avLst/>
            </a:prstGeom>
            <a:noFill/>
          </p:spPr>
          <p:txBody>
            <a:bodyPr wrap="square" lIns="107287" tIns="53643" rIns="107287" bIns="53643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4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화면 설계</a:t>
              </a:r>
              <a:endParaRPr lang="en-US" altLang="ko-KR" sz="2400" spc="-150" dirty="0" smtClean="0">
                <a:solidFill>
                  <a:schemeClr val="accent1">
                    <a:lumMod val="75000"/>
                  </a:schemeClr>
                </a:solidFill>
                <a:latin typeface="Noto Sans Korean Bold" pitchFamily="34" charset="-127"/>
                <a:ea typeface="Noto Sans Korean Bold" pitchFamily="34" charset="-127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00522" y="286064"/>
              <a:ext cx="1040269" cy="1401748"/>
            </a:xfrm>
            <a:prstGeom prst="rect">
              <a:avLst/>
            </a:prstGeom>
            <a:noFill/>
          </p:spPr>
          <p:txBody>
            <a:bodyPr wrap="square" lIns="107287" tIns="53643" rIns="107287" bIns="53643" rtlCol="0">
              <a:spAutoFit/>
            </a:bodyPr>
            <a:lstStyle/>
            <a:p>
              <a:r>
                <a:rPr lang="en-US" altLang="ko-KR" sz="4800" spc="-352" dirty="0">
                  <a:solidFill>
                    <a:srgbClr val="00B0F0"/>
                  </a:solidFill>
                  <a:latin typeface="210 동화책 R" pitchFamily="18" charset="-127"/>
                  <a:ea typeface="210 동화책 R" pitchFamily="18" charset="-127"/>
                </a:rPr>
                <a:t>05</a:t>
              </a:r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2277695" y="6525312"/>
            <a:ext cx="5314236" cy="246833"/>
          </a:xfrm>
          <a:prstGeom prst="rect">
            <a:avLst/>
          </a:prstGeom>
          <a:noFill/>
        </p:spPr>
        <p:txBody>
          <a:bodyPr wrap="square" lIns="107287" tIns="53643" rIns="107287" bIns="53643" rtlCol="0">
            <a:spAutoFit/>
          </a:bodyPr>
          <a:lstStyle/>
          <a:p>
            <a:pPr algn="ctr"/>
            <a:r>
              <a:rPr lang="en-US" altLang="ko-KR" sz="800" b="1" spc="352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- Copyrightⓒ2015All rights reserved by </a:t>
            </a:r>
            <a:r>
              <a:rPr lang="en-US" altLang="ko-KR" sz="9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L e o p a r d </a:t>
            </a:r>
            <a:endParaRPr lang="ko-KR" altLang="en-US" sz="800" b="1" spc="352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782210" y="1751946"/>
            <a:ext cx="4248472" cy="2585323"/>
          </a:xfrm>
          <a:prstGeom prst="rect">
            <a:avLst/>
          </a:prstGeom>
          <a:noFill/>
          <a:ln w="38100">
            <a:noFill/>
            <a:prstDash val="sysDot"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800" dirty="0"/>
              <a:t>■화면</a:t>
            </a:r>
            <a:r>
              <a:rPr lang="en-US" altLang="ko-KR" sz="1800" dirty="0"/>
              <a:t>/</a:t>
            </a:r>
            <a:r>
              <a:rPr lang="ko-KR" altLang="en-US" sz="1800" dirty="0"/>
              <a:t>기능 설명</a:t>
            </a:r>
            <a:endParaRPr lang="en-US" altLang="ko-KR" sz="1800" dirty="0"/>
          </a:p>
          <a:p>
            <a:pPr>
              <a:lnSpc>
                <a:spcPct val="150000"/>
              </a:lnSpc>
            </a:pPr>
            <a:endParaRPr lang="en-US" altLang="ko-KR" sz="1800" dirty="0"/>
          </a:p>
          <a:p>
            <a:pPr>
              <a:lnSpc>
                <a:spcPct val="150000"/>
              </a:lnSpc>
            </a:pPr>
            <a:r>
              <a:rPr lang="en-US" altLang="ko-KR" sz="1800" dirty="0"/>
              <a:t>ID</a:t>
            </a:r>
            <a:r>
              <a:rPr lang="ko-KR" altLang="en-US" sz="1800" dirty="0"/>
              <a:t>찾기 결과 화면 </a:t>
            </a:r>
            <a:r>
              <a:rPr lang="en-US" altLang="ko-KR" sz="1800" dirty="0"/>
              <a:t>(</a:t>
            </a:r>
            <a:r>
              <a:rPr lang="ko-KR" altLang="en-US" sz="1800" dirty="0"/>
              <a:t>클라이언트</a:t>
            </a:r>
            <a:r>
              <a:rPr lang="en-US" altLang="ko-KR" sz="1800" dirty="0"/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800" dirty="0"/>
              <a:t> - ID</a:t>
            </a:r>
            <a:r>
              <a:rPr lang="ko-KR" altLang="en-US" sz="1800" dirty="0"/>
              <a:t>찾기를 통한 </a:t>
            </a:r>
            <a:r>
              <a:rPr lang="en-US" altLang="ko-KR" sz="1800" dirty="0"/>
              <a:t>ID </a:t>
            </a:r>
            <a:r>
              <a:rPr lang="ko-KR" altLang="en-US" sz="1800" dirty="0"/>
              <a:t>검색 결과 화면</a:t>
            </a:r>
            <a:endParaRPr lang="en-US" altLang="ko-KR" sz="1800" dirty="0"/>
          </a:p>
          <a:p>
            <a:pPr>
              <a:lnSpc>
                <a:spcPct val="150000"/>
              </a:lnSpc>
            </a:pPr>
            <a:r>
              <a:rPr lang="en-US" altLang="ko-KR" sz="1800" dirty="0"/>
              <a:t> - </a:t>
            </a:r>
            <a:r>
              <a:rPr lang="ko-KR" altLang="en-US" sz="1800" dirty="0"/>
              <a:t>확인 버튼을 누르면 로그인 화면으로 </a:t>
            </a:r>
            <a:endParaRPr lang="en-US" altLang="ko-KR" sz="1800" dirty="0"/>
          </a:p>
          <a:p>
            <a:pPr>
              <a:lnSpc>
                <a:spcPct val="150000"/>
              </a:lnSpc>
            </a:pPr>
            <a:r>
              <a:rPr lang="ko-KR" altLang="en-US" sz="1800" dirty="0"/>
              <a:t>    </a:t>
            </a:r>
            <a:r>
              <a:rPr lang="ko-KR" altLang="en-US" sz="1800" dirty="0" smtClean="0"/>
              <a:t>돌아간다</a:t>
            </a:r>
            <a:endParaRPr lang="ko-KR" altLang="en-US" sz="1800" dirty="0">
              <a:latin typeface="돋움" pitchFamily="50" charset="-127"/>
              <a:ea typeface="돋움" pitchFamily="50" charset="-127"/>
            </a:endParaRPr>
          </a:p>
        </p:txBody>
      </p:sp>
      <p:cxnSp>
        <p:nvCxnSpPr>
          <p:cNvPr id="44" name="직선 연결선 43"/>
          <p:cNvCxnSpPr/>
          <p:nvPr/>
        </p:nvCxnSpPr>
        <p:spPr>
          <a:xfrm>
            <a:off x="4376936" y="1623149"/>
            <a:ext cx="0" cy="418722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8" name="그룹 57"/>
          <p:cNvGrpSpPr/>
          <p:nvPr/>
        </p:nvGrpSpPr>
        <p:grpSpPr>
          <a:xfrm>
            <a:off x="491995" y="1103110"/>
            <a:ext cx="3596909" cy="597698"/>
            <a:chOff x="200522" y="1253360"/>
            <a:chExt cx="3596909" cy="597698"/>
          </a:xfrm>
        </p:grpSpPr>
        <p:sp>
          <p:nvSpPr>
            <p:cNvPr id="59" name="TextBox 58"/>
            <p:cNvSpPr txBox="1"/>
            <p:nvPr/>
          </p:nvSpPr>
          <p:spPr>
            <a:xfrm>
              <a:off x="200522" y="1253360"/>
              <a:ext cx="3596909" cy="597698"/>
            </a:xfrm>
            <a:prstGeom prst="rect">
              <a:avLst/>
            </a:prstGeom>
            <a:noFill/>
          </p:spPr>
          <p:txBody>
            <a:bodyPr wrap="square" lIns="107287" tIns="53643" rIns="107287" bIns="53643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24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PW</a:t>
              </a:r>
              <a:r>
                <a:rPr lang="ko-KR" altLang="en-US" sz="24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찾기</a:t>
              </a:r>
              <a:endPara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cxnSp>
          <p:nvCxnSpPr>
            <p:cNvPr id="60" name="직선 연결선 59"/>
            <p:cNvCxnSpPr/>
            <p:nvPr/>
          </p:nvCxnSpPr>
          <p:spPr>
            <a:xfrm>
              <a:off x="323996" y="1412776"/>
              <a:ext cx="1115929" cy="0"/>
            </a:xfrm>
            <a:prstGeom prst="line">
              <a:avLst/>
            </a:prstGeom>
            <a:ln w="381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그룹 11"/>
          <p:cNvGrpSpPr/>
          <p:nvPr/>
        </p:nvGrpSpPr>
        <p:grpSpPr>
          <a:xfrm>
            <a:off x="606209" y="1751946"/>
            <a:ext cx="3240000" cy="3960000"/>
            <a:chOff x="1857356" y="1428736"/>
            <a:chExt cx="3614249" cy="4860000"/>
          </a:xfrm>
        </p:grpSpPr>
        <p:sp>
          <p:nvSpPr>
            <p:cNvPr id="14" name="직사각형 13"/>
            <p:cNvSpPr/>
            <p:nvPr/>
          </p:nvSpPr>
          <p:spPr>
            <a:xfrm>
              <a:off x="1871605" y="1428736"/>
              <a:ext cx="3600000" cy="4860000"/>
            </a:xfrm>
            <a:prstGeom prst="rect">
              <a:avLst/>
            </a:prstGeom>
            <a:solidFill>
              <a:schemeClr val="bg1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857356" y="1428736"/>
              <a:ext cx="71437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smtClean="0"/>
                <a:t>ID</a:t>
              </a:r>
              <a:r>
                <a:rPr lang="ko-KR" altLang="en-US" sz="1000" b="1" dirty="0" smtClean="0"/>
                <a:t>찾기</a:t>
              </a:r>
              <a:endParaRPr lang="ko-KR" altLang="en-US" sz="1000" b="1" dirty="0"/>
            </a:p>
          </p:txBody>
        </p:sp>
        <p:grpSp>
          <p:nvGrpSpPr>
            <p:cNvPr id="16" name="그룹 15"/>
            <p:cNvGrpSpPr/>
            <p:nvPr/>
          </p:nvGrpSpPr>
          <p:grpSpPr>
            <a:xfrm>
              <a:off x="3010564" y="5301488"/>
              <a:ext cx="1158916" cy="491169"/>
              <a:chOff x="2054592" y="5540908"/>
              <a:chExt cx="1158916" cy="304978"/>
            </a:xfrm>
          </p:grpSpPr>
          <p:sp>
            <p:nvSpPr>
              <p:cNvPr id="20" name="모서리가 둥근 직사각형 19"/>
              <p:cNvSpPr/>
              <p:nvPr/>
            </p:nvSpPr>
            <p:spPr>
              <a:xfrm>
                <a:off x="2054592" y="5540908"/>
                <a:ext cx="1158916" cy="304978"/>
              </a:xfrm>
              <a:prstGeom prst="roundRect">
                <a:avLst/>
              </a:prstGeom>
              <a:noFill/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2319884" y="5560560"/>
                <a:ext cx="792943" cy="2484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000" dirty="0" smtClean="0"/>
                  <a:t>확인</a:t>
                </a:r>
                <a:endParaRPr lang="ko-KR" altLang="en-US" sz="2000" dirty="0"/>
              </a:p>
            </p:txBody>
          </p:sp>
        </p:grpSp>
        <p:sp>
          <p:nvSpPr>
            <p:cNvPr id="17" name="TextBox 16"/>
            <p:cNvSpPr txBox="1"/>
            <p:nvPr/>
          </p:nvSpPr>
          <p:spPr>
            <a:xfrm>
              <a:off x="2450436" y="1437915"/>
              <a:ext cx="714379" cy="264409"/>
            </a:xfrm>
            <a:prstGeom prst="rect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800" b="1" dirty="0"/>
                <a:t>PW</a:t>
              </a:r>
              <a:r>
                <a:rPr lang="ko-KR" altLang="en-US" sz="800" b="1" dirty="0"/>
                <a:t>찾기</a:t>
              </a:r>
            </a:p>
          </p:txBody>
        </p:sp>
        <p:cxnSp>
          <p:nvCxnSpPr>
            <p:cNvPr id="18" name="직선 연결선 17"/>
            <p:cNvCxnSpPr/>
            <p:nvPr/>
          </p:nvCxnSpPr>
          <p:spPr>
            <a:xfrm>
              <a:off x="1871605" y="1684136"/>
              <a:ext cx="3600000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1857356" y="3040866"/>
              <a:ext cx="3596390" cy="7176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 smtClean="0"/>
                <a:t>회원님의 </a:t>
              </a:r>
              <a:r>
                <a:rPr lang="en-US" altLang="ko-KR" sz="1600" dirty="0" smtClean="0"/>
                <a:t>PW</a:t>
              </a:r>
              <a:r>
                <a:rPr lang="ko-KR" altLang="en-US" sz="1600" dirty="0" smtClean="0"/>
                <a:t>는</a:t>
              </a:r>
              <a:endParaRPr lang="en-US" altLang="ko-KR" sz="1600" dirty="0" smtClean="0"/>
            </a:p>
            <a:p>
              <a:pPr algn="ctr"/>
              <a:r>
                <a:rPr lang="en-US" altLang="ko-KR" sz="1600" b="1" dirty="0" smtClean="0"/>
                <a:t>1234  </a:t>
              </a:r>
              <a:r>
                <a:rPr lang="ko-KR" altLang="en-US" sz="1600" dirty="0" smtClean="0"/>
                <a:t>입니다</a:t>
              </a:r>
              <a:r>
                <a:rPr lang="en-US" altLang="ko-KR" sz="1600" dirty="0" smtClean="0"/>
                <a:t>.</a:t>
              </a:r>
              <a:endParaRPr lang="ko-KR" alt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3824540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90152"/>
            <a:ext cx="9906000" cy="67098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7287" tIns="53643" rIns="107287" bIns="53643" rtlCol="0" anchor="ctr"/>
          <a:lstStyle/>
          <a:p>
            <a:pPr algn="ctr"/>
            <a:endParaRPr lang="ko-KR" altLang="en-US"/>
          </a:p>
        </p:txBody>
      </p:sp>
      <p:grpSp>
        <p:nvGrpSpPr>
          <p:cNvPr id="29" name="그룹 28"/>
          <p:cNvGrpSpPr/>
          <p:nvPr/>
        </p:nvGrpSpPr>
        <p:grpSpPr>
          <a:xfrm>
            <a:off x="200522" y="179115"/>
            <a:ext cx="4608462" cy="865138"/>
            <a:chOff x="200522" y="256041"/>
            <a:chExt cx="2952278" cy="1431771"/>
          </a:xfrm>
        </p:grpSpPr>
        <p:sp>
          <p:nvSpPr>
            <p:cNvPr id="13" name="TextBox 12"/>
            <p:cNvSpPr txBox="1"/>
            <p:nvPr/>
          </p:nvSpPr>
          <p:spPr>
            <a:xfrm>
              <a:off x="848544" y="256041"/>
              <a:ext cx="2304256" cy="982483"/>
            </a:xfrm>
            <a:prstGeom prst="rect">
              <a:avLst/>
            </a:prstGeom>
            <a:noFill/>
          </p:spPr>
          <p:txBody>
            <a:bodyPr wrap="square" lIns="107287" tIns="53643" rIns="107287" bIns="53643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구현 결과 화면</a:t>
              </a:r>
              <a:endParaRPr lang="en-US" altLang="ko-KR" sz="2400" spc="-150" dirty="0">
                <a:solidFill>
                  <a:schemeClr val="accent1">
                    <a:lumMod val="75000"/>
                  </a:schemeClr>
                </a:solidFill>
                <a:latin typeface="Noto Sans Korean Bold" pitchFamily="34" charset="-127"/>
                <a:ea typeface="Noto Sans Korean Bold" pitchFamily="34" charset="-127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00522" y="286064"/>
              <a:ext cx="1040269" cy="1401748"/>
            </a:xfrm>
            <a:prstGeom prst="rect">
              <a:avLst/>
            </a:prstGeom>
            <a:noFill/>
          </p:spPr>
          <p:txBody>
            <a:bodyPr wrap="square" lIns="107287" tIns="53643" rIns="107287" bIns="53643" rtlCol="0">
              <a:spAutoFit/>
            </a:bodyPr>
            <a:lstStyle/>
            <a:p>
              <a:r>
                <a:rPr lang="en-US" altLang="ko-KR" sz="4800" spc="-352" dirty="0">
                  <a:solidFill>
                    <a:srgbClr val="00B0F0"/>
                  </a:solidFill>
                  <a:latin typeface="210 동화책 R" pitchFamily="18" charset="-127"/>
                  <a:ea typeface="210 동화책 R" pitchFamily="18" charset="-127"/>
                </a:rPr>
                <a:t>05</a:t>
              </a:r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2277695" y="6525312"/>
            <a:ext cx="5314236" cy="246833"/>
          </a:xfrm>
          <a:prstGeom prst="rect">
            <a:avLst/>
          </a:prstGeom>
          <a:noFill/>
        </p:spPr>
        <p:txBody>
          <a:bodyPr wrap="square" lIns="107287" tIns="53643" rIns="107287" bIns="53643" rtlCol="0">
            <a:spAutoFit/>
          </a:bodyPr>
          <a:lstStyle/>
          <a:p>
            <a:pPr algn="ctr"/>
            <a:r>
              <a:rPr lang="en-US" altLang="ko-KR" sz="800" b="1" spc="352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- Copyrightⓒ2015All rights reserved by </a:t>
            </a:r>
            <a:r>
              <a:rPr lang="en-US" altLang="ko-KR" sz="9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L e o p a r d </a:t>
            </a:r>
            <a:endParaRPr lang="ko-KR" altLang="en-US" sz="800" b="1" spc="352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17" name="직선 연결선 16"/>
          <p:cNvCxnSpPr/>
          <p:nvPr/>
        </p:nvCxnSpPr>
        <p:spPr>
          <a:xfrm>
            <a:off x="4376936" y="1906073"/>
            <a:ext cx="0" cy="418722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9" name="그룹 18"/>
          <p:cNvGrpSpPr/>
          <p:nvPr/>
        </p:nvGrpSpPr>
        <p:grpSpPr>
          <a:xfrm>
            <a:off x="491995" y="1103110"/>
            <a:ext cx="3596909" cy="662332"/>
            <a:chOff x="200522" y="1253360"/>
            <a:chExt cx="3596909" cy="662332"/>
          </a:xfrm>
        </p:grpSpPr>
        <p:sp>
          <p:nvSpPr>
            <p:cNvPr id="20" name="TextBox 19"/>
            <p:cNvSpPr txBox="1"/>
            <p:nvPr/>
          </p:nvSpPr>
          <p:spPr>
            <a:xfrm>
              <a:off x="200522" y="1253360"/>
              <a:ext cx="3596909" cy="662332"/>
            </a:xfrm>
            <a:prstGeom prst="rect">
              <a:avLst/>
            </a:prstGeom>
            <a:noFill/>
          </p:spPr>
          <p:txBody>
            <a:bodyPr wrap="square" lIns="107287" tIns="53643" rIns="107287" bIns="53643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24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PW</a:t>
              </a:r>
              <a:r>
                <a:rPr lang="ko-KR" altLang="en-US" sz="24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찾기 확인</a:t>
              </a:r>
              <a:endPara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cxnSp>
          <p:nvCxnSpPr>
            <p:cNvPr id="22" name="직선 연결선 21"/>
            <p:cNvCxnSpPr/>
            <p:nvPr/>
          </p:nvCxnSpPr>
          <p:spPr>
            <a:xfrm>
              <a:off x="323996" y="1412776"/>
              <a:ext cx="1674980" cy="0"/>
            </a:xfrm>
            <a:prstGeom prst="line">
              <a:avLst/>
            </a:prstGeom>
            <a:ln w="381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3087" y="1755264"/>
            <a:ext cx="3168000" cy="39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그룹 11"/>
          <p:cNvGrpSpPr/>
          <p:nvPr/>
        </p:nvGrpSpPr>
        <p:grpSpPr>
          <a:xfrm>
            <a:off x="1964242" y="3501008"/>
            <a:ext cx="465690" cy="332691"/>
            <a:chOff x="645369" y="4608477"/>
            <a:chExt cx="465690" cy="332691"/>
          </a:xfrm>
        </p:grpSpPr>
        <p:sp>
          <p:nvSpPr>
            <p:cNvPr id="14" name="직사각형 13"/>
            <p:cNvSpPr/>
            <p:nvPr/>
          </p:nvSpPr>
          <p:spPr>
            <a:xfrm>
              <a:off x="704528" y="4688994"/>
              <a:ext cx="406531" cy="252174"/>
            </a:xfrm>
            <a:prstGeom prst="rect">
              <a:avLst/>
            </a:prstGeom>
            <a:noFill/>
            <a:ln w="3175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타원 14"/>
            <p:cNvSpPr/>
            <p:nvPr/>
          </p:nvSpPr>
          <p:spPr>
            <a:xfrm>
              <a:off x="645369" y="4608477"/>
              <a:ext cx="133473" cy="13347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/>
                <a:t>2</a:t>
              </a:r>
              <a:endParaRPr lang="ko-KR" altLang="en-US" sz="1050" dirty="0"/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1961704" y="4320445"/>
            <a:ext cx="465690" cy="332691"/>
            <a:chOff x="645369" y="4608477"/>
            <a:chExt cx="465690" cy="332691"/>
          </a:xfrm>
        </p:grpSpPr>
        <p:sp>
          <p:nvSpPr>
            <p:cNvPr id="18" name="직사각형 17"/>
            <p:cNvSpPr/>
            <p:nvPr/>
          </p:nvSpPr>
          <p:spPr>
            <a:xfrm>
              <a:off x="704528" y="4688994"/>
              <a:ext cx="406531" cy="252174"/>
            </a:xfrm>
            <a:prstGeom prst="rect">
              <a:avLst/>
            </a:prstGeom>
            <a:noFill/>
            <a:ln w="3175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타원 23"/>
            <p:cNvSpPr/>
            <p:nvPr/>
          </p:nvSpPr>
          <p:spPr>
            <a:xfrm>
              <a:off x="645369" y="4608477"/>
              <a:ext cx="133473" cy="13347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/>
                <a:t>2</a:t>
              </a:r>
              <a:endParaRPr lang="ko-KR" altLang="en-US" sz="1050" dirty="0"/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5013053" y="2608741"/>
            <a:ext cx="3917502" cy="261610"/>
            <a:chOff x="5035551" y="1700808"/>
            <a:chExt cx="3917502" cy="261610"/>
          </a:xfrm>
        </p:grpSpPr>
        <p:sp>
          <p:nvSpPr>
            <p:cNvPr id="26" name="타원 25"/>
            <p:cNvSpPr/>
            <p:nvPr/>
          </p:nvSpPr>
          <p:spPr>
            <a:xfrm>
              <a:off x="5035551" y="1700808"/>
              <a:ext cx="133473" cy="13347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 smtClean="0"/>
                <a:t>1</a:t>
              </a:r>
              <a:endParaRPr lang="ko-KR" altLang="en-US" sz="1050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5136629" y="1700808"/>
              <a:ext cx="381642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50" dirty="0" smtClean="0"/>
                <a:t>비밀번호 검색 결과 </a:t>
              </a:r>
              <a:r>
                <a:rPr lang="en-US" altLang="ko-KR" sz="1050" dirty="0" smtClean="0"/>
                <a:t>: </a:t>
              </a:r>
              <a:r>
                <a:rPr lang="ko-KR" altLang="en-US" sz="1050" dirty="0" smtClean="0"/>
                <a:t>비밀번호 검색 결과가 나타남</a:t>
              </a:r>
              <a:endParaRPr lang="ko-KR" altLang="en-US" sz="1050" dirty="0"/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5013053" y="3033967"/>
            <a:ext cx="3917502" cy="261610"/>
            <a:chOff x="5035551" y="1700808"/>
            <a:chExt cx="3917502" cy="261610"/>
          </a:xfrm>
        </p:grpSpPr>
        <p:sp>
          <p:nvSpPr>
            <p:cNvPr id="30" name="타원 29"/>
            <p:cNvSpPr/>
            <p:nvPr/>
          </p:nvSpPr>
          <p:spPr>
            <a:xfrm>
              <a:off x="5035551" y="1700808"/>
              <a:ext cx="133473" cy="13347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/>
                <a:t>2</a:t>
              </a:r>
              <a:endParaRPr lang="ko-KR" altLang="en-US" sz="1050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5136629" y="1700808"/>
              <a:ext cx="381642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50" dirty="0" smtClean="0"/>
                <a:t>확인 </a:t>
              </a:r>
              <a:r>
                <a:rPr lang="en-US" altLang="ko-KR" sz="1050" dirty="0" smtClean="0"/>
                <a:t>: </a:t>
              </a:r>
              <a:r>
                <a:rPr lang="ko-KR" altLang="en-US" sz="1050" dirty="0" smtClean="0"/>
                <a:t>로그인 화면으로 이동</a:t>
              </a:r>
              <a:r>
                <a:rPr lang="en-US" altLang="ko-KR" sz="1050" dirty="0" smtClean="0"/>
                <a:t> </a:t>
              </a:r>
              <a:endParaRPr lang="ko-KR" altLang="en-US" sz="1050" dirty="0"/>
            </a:p>
          </p:txBody>
        </p:sp>
      </p:grpSp>
    </p:spTree>
    <p:extLst>
      <p:ext uri="{BB962C8B-B14F-4D97-AF65-F5344CB8AC3E}">
        <p14:creationId xmlns:p14="http://schemas.microsoft.com/office/powerpoint/2010/main" val="1209671332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/>
          <p:cNvSpPr/>
          <p:nvPr/>
        </p:nvSpPr>
        <p:spPr>
          <a:xfrm>
            <a:off x="0" y="90152"/>
            <a:ext cx="9906000" cy="67098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7287" tIns="53643" rIns="107287" bIns="53643" rtlCol="0" anchor="ctr"/>
          <a:lstStyle/>
          <a:p>
            <a:pPr algn="ctr"/>
            <a:endParaRPr lang="ko-KR" altLang="en-US"/>
          </a:p>
        </p:txBody>
      </p:sp>
      <p:grpSp>
        <p:nvGrpSpPr>
          <p:cNvPr id="29" name="그룹 28"/>
          <p:cNvGrpSpPr/>
          <p:nvPr/>
        </p:nvGrpSpPr>
        <p:grpSpPr>
          <a:xfrm>
            <a:off x="200522" y="179115"/>
            <a:ext cx="4608462" cy="865138"/>
            <a:chOff x="200522" y="256041"/>
            <a:chExt cx="2952278" cy="1431771"/>
          </a:xfrm>
        </p:grpSpPr>
        <p:sp>
          <p:nvSpPr>
            <p:cNvPr id="13" name="TextBox 12"/>
            <p:cNvSpPr txBox="1"/>
            <p:nvPr/>
          </p:nvSpPr>
          <p:spPr>
            <a:xfrm>
              <a:off x="848544" y="256041"/>
              <a:ext cx="2304256" cy="982483"/>
            </a:xfrm>
            <a:prstGeom prst="rect">
              <a:avLst/>
            </a:prstGeom>
            <a:noFill/>
          </p:spPr>
          <p:txBody>
            <a:bodyPr wrap="square" lIns="107287" tIns="53643" rIns="107287" bIns="53643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4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화면 설계</a:t>
              </a:r>
              <a:endParaRPr lang="en-US" altLang="ko-KR" sz="2400" spc="-150" dirty="0" smtClean="0">
                <a:solidFill>
                  <a:schemeClr val="accent1">
                    <a:lumMod val="75000"/>
                  </a:schemeClr>
                </a:solidFill>
                <a:latin typeface="Noto Sans Korean Bold" pitchFamily="34" charset="-127"/>
                <a:ea typeface="Noto Sans Korean Bold" pitchFamily="34" charset="-127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00522" y="286064"/>
              <a:ext cx="1040269" cy="1401748"/>
            </a:xfrm>
            <a:prstGeom prst="rect">
              <a:avLst/>
            </a:prstGeom>
            <a:noFill/>
          </p:spPr>
          <p:txBody>
            <a:bodyPr wrap="square" lIns="107287" tIns="53643" rIns="107287" bIns="53643" rtlCol="0">
              <a:spAutoFit/>
            </a:bodyPr>
            <a:lstStyle/>
            <a:p>
              <a:r>
                <a:rPr lang="en-US" altLang="ko-KR" sz="4800" spc="-352" dirty="0">
                  <a:solidFill>
                    <a:srgbClr val="00B0F0"/>
                  </a:solidFill>
                  <a:latin typeface="210 동화책 R" pitchFamily="18" charset="-127"/>
                  <a:ea typeface="210 동화책 R" pitchFamily="18" charset="-127"/>
                </a:rPr>
                <a:t>05</a:t>
              </a:r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2277695" y="6525312"/>
            <a:ext cx="5314236" cy="246833"/>
          </a:xfrm>
          <a:prstGeom prst="rect">
            <a:avLst/>
          </a:prstGeom>
          <a:noFill/>
        </p:spPr>
        <p:txBody>
          <a:bodyPr wrap="square" lIns="107287" tIns="53643" rIns="107287" bIns="53643" rtlCol="0">
            <a:spAutoFit/>
          </a:bodyPr>
          <a:lstStyle/>
          <a:p>
            <a:pPr algn="ctr"/>
            <a:r>
              <a:rPr lang="en-US" altLang="ko-KR" sz="800" b="1" spc="352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- Copyrightⓒ2015All rights reserved by </a:t>
            </a:r>
            <a:r>
              <a:rPr lang="en-US" altLang="ko-KR" sz="9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L e o p a r d </a:t>
            </a:r>
            <a:endParaRPr lang="ko-KR" altLang="en-US" sz="800" b="1" spc="352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808984" y="772774"/>
            <a:ext cx="4536504" cy="5286062"/>
          </a:xfrm>
          <a:prstGeom prst="rect">
            <a:avLst/>
          </a:prstGeom>
          <a:noFill/>
          <a:ln w="38100">
            <a:noFill/>
            <a:prstDash val="sysDot"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5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■화면</a:t>
            </a:r>
            <a:r>
              <a:rPr lang="en-US" altLang="ko-KR" sz="15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15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기능 설명</a:t>
            </a:r>
            <a:endParaRPr lang="en-US" altLang="ko-KR" sz="15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5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사용자 로그인  승인 후 화면 </a:t>
            </a:r>
            <a:endParaRPr lang="en-US" altLang="ko-KR" sz="15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defTabSz="914400">
              <a:lnSpc>
                <a:spcPct val="150000"/>
              </a:lnSpc>
              <a:defRPr/>
            </a:pPr>
            <a:r>
              <a:rPr lang="en-US" altLang="ko-KR" sz="15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5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상단에 본인 </a:t>
            </a:r>
            <a:r>
              <a:rPr lang="ko-KR" altLang="en-US" sz="15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닉네임이 표현됨</a:t>
            </a:r>
            <a:endParaRPr lang="en-US" altLang="ko-KR" sz="15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5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현재 서버에 존재하는 대화방리스트를 </a:t>
            </a:r>
            <a:r>
              <a:rPr lang="ko-KR" altLang="en-US" sz="15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출력하여줌</a:t>
            </a:r>
            <a:endParaRPr lang="en-US" altLang="ko-KR" sz="15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5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현재 서버에 접속하여 있는 사람들의 리스트를 출</a:t>
            </a:r>
            <a:r>
              <a:rPr lang="ko-KR" altLang="en-US" sz="15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력하여줌</a:t>
            </a:r>
            <a:r>
              <a:rPr lang="en-US" altLang="ko-KR" sz="15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5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로그인 된 </a:t>
            </a:r>
            <a:r>
              <a:rPr lang="ko-KR" altLang="en-US" sz="15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유저는 </a:t>
            </a:r>
            <a:r>
              <a:rPr lang="ko-KR" altLang="en-US" sz="15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흰 별</a:t>
            </a:r>
            <a:r>
              <a:rPr lang="en-US" altLang="ko-KR" sz="15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5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로그오프 된 </a:t>
            </a:r>
            <a:r>
              <a:rPr lang="ko-KR" altLang="en-US" sz="15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유저는 </a:t>
            </a:r>
            <a:r>
              <a:rPr lang="ko-KR" altLang="en-US" sz="15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검정 별</a:t>
            </a:r>
            <a:r>
              <a:rPr lang="en-US" altLang="ko-KR" sz="15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en-US" altLang="ko-KR" sz="15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5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5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좌측 하단에 </a:t>
            </a:r>
            <a:r>
              <a:rPr lang="ko-KR" altLang="en-US" sz="15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대화방 만들기로 </a:t>
            </a:r>
            <a:r>
              <a:rPr lang="ko-KR" altLang="en-US" sz="15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대화방 </a:t>
            </a:r>
            <a:r>
              <a:rPr lang="ko-KR" altLang="en-US" sz="15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생성가능</a:t>
            </a:r>
            <a:endParaRPr lang="en-US" altLang="ko-KR" sz="15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5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우측 하단에 로그아웃</a:t>
            </a:r>
            <a:r>
              <a:rPr lang="en-US" altLang="ko-KR" sz="15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5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첫 화면으로 </a:t>
            </a:r>
            <a:r>
              <a:rPr lang="ko-KR" altLang="en-US" sz="15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돌아감</a:t>
            </a:r>
            <a:r>
              <a:rPr lang="en-US" altLang="ko-KR" sz="15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sz="15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버튼과 </a:t>
            </a:r>
            <a:r>
              <a:rPr lang="en-US" altLang="ko-KR" sz="15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5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현재 서버에 접속한 인원을 </a:t>
            </a:r>
            <a:r>
              <a:rPr lang="ko-KR" altLang="en-US" sz="15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출력해줌</a:t>
            </a:r>
            <a:endParaRPr lang="en-US" altLang="ko-KR" sz="15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5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대화방에 비밀번호 생성시 이미지아이콘을 사용하여 </a:t>
            </a:r>
            <a:r>
              <a:rPr lang="ko-KR" altLang="en-US" sz="15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비밀번호방임을 알려줌</a:t>
            </a:r>
            <a:endParaRPr lang="en-US" altLang="ko-KR" sz="15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5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en-US" altLang="ko-KR" sz="15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JSplitPane</a:t>
            </a:r>
            <a:r>
              <a:rPr lang="ko-KR" altLang="en-US" sz="15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을 이용하여 대화방 목록과 </a:t>
            </a:r>
            <a:r>
              <a:rPr lang="ko-KR" altLang="en-US" sz="15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접속자</a:t>
            </a:r>
            <a:r>
              <a:rPr lang="ko-KR" altLang="en-US" sz="15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리스트 분리 후 사이즈 조절 </a:t>
            </a:r>
            <a:r>
              <a:rPr lang="ko-KR" altLang="en-US" sz="15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가능</a:t>
            </a:r>
            <a:endParaRPr lang="en-US" altLang="ko-KR" sz="15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74" name="직선 연결선 73"/>
          <p:cNvCxnSpPr/>
          <p:nvPr/>
        </p:nvCxnSpPr>
        <p:spPr>
          <a:xfrm>
            <a:off x="4349297" y="1768687"/>
            <a:ext cx="0" cy="418722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75" name="그룹 74"/>
          <p:cNvGrpSpPr/>
          <p:nvPr/>
        </p:nvGrpSpPr>
        <p:grpSpPr>
          <a:xfrm>
            <a:off x="491995" y="1103110"/>
            <a:ext cx="3596909" cy="597698"/>
            <a:chOff x="200522" y="1253360"/>
            <a:chExt cx="3596909" cy="597698"/>
          </a:xfrm>
        </p:grpSpPr>
        <p:sp>
          <p:nvSpPr>
            <p:cNvPr id="76" name="TextBox 75"/>
            <p:cNvSpPr txBox="1"/>
            <p:nvPr/>
          </p:nvSpPr>
          <p:spPr>
            <a:xfrm>
              <a:off x="200522" y="1253360"/>
              <a:ext cx="3596909" cy="597698"/>
            </a:xfrm>
            <a:prstGeom prst="rect">
              <a:avLst/>
            </a:prstGeom>
            <a:noFill/>
          </p:spPr>
          <p:txBody>
            <a:bodyPr wrap="square" lIns="107287" tIns="53643" rIns="107287" bIns="53643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4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대기실</a:t>
              </a:r>
              <a:endPara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cxnSp>
          <p:nvCxnSpPr>
            <p:cNvPr id="77" name="직선 연결선 76"/>
            <p:cNvCxnSpPr/>
            <p:nvPr/>
          </p:nvCxnSpPr>
          <p:spPr>
            <a:xfrm>
              <a:off x="323996" y="1412776"/>
              <a:ext cx="948293" cy="0"/>
            </a:xfrm>
            <a:prstGeom prst="line">
              <a:avLst/>
            </a:prstGeom>
            <a:ln w="381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그룹 34"/>
          <p:cNvGrpSpPr/>
          <p:nvPr/>
        </p:nvGrpSpPr>
        <p:grpSpPr>
          <a:xfrm>
            <a:off x="620330" y="1746768"/>
            <a:ext cx="3240000" cy="3960000"/>
            <a:chOff x="2051720" y="1340768"/>
            <a:chExt cx="2952328" cy="4706104"/>
          </a:xfrm>
        </p:grpSpPr>
        <p:sp>
          <p:nvSpPr>
            <p:cNvPr id="36" name="직사각형 35"/>
            <p:cNvSpPr/>
            <p:nvPr/>
          </p:nvSpPr>
          <p:spPr>
            <a:xfrm>
              <a:off x="2051720" y="1340768"/>
              <a:ext cx="2952328" cy="4706104"/>
            </a:xfrm>
            <a:prstGeom prst="rect">
              <a:avLst/>
            </a:prstGeom>
            <a:solidFill>
              <a:schemeClr val="bg1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37" name="직선 연결선 36"/>
            <p:cNvCxnSpPr/>
            <p:nvPr/>
          </p:nvCxnSpPr>
          <p:spPr>
            <a:xfrm>
              <a:off x="2051720" y="1699628"/>
              <a:ext cx="2952328" cy="0"/>
            </a:xfrm>
            <a:prstGeom prst="line">
              <a:avLst/>
            </a:prstGeom>
            <a:solidFill>
              <a:schemeClr val="bg1"/>
            </a:solidFill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>
              <a:off x="2339752" y="5672281"/>
              <a:ext cx="1152128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대화방 만들기</a:t>
              </a:r>
              <a:endParaRPr lang="ko-KR" altLang="en-US" sz="1200" dirty="0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3673900" y="1772816"/>
              <a:ext cx="1214784" cy="31090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z="1100" b="1" dirty="0" smtClean="0"/>
                <a:t>접속자</a:t>
              </a:r>
              <a:r>
                <a:rPr lang="ko-KR" altLang="en-US" sz="1100" b="1" dirty="0"/>
                <a:t> </a:t>
              </a:r>
              <a:r>
                <a:rPr lang="ko-KR" altLang="en-US" sz="1100" b="1" dirty="0" smtClean="0"/>
                <a:t>리스트 </a:t>
              </a:r>
              <a:r>
                <a:rPr lang="en-US" altLang="ko-KR" sz="1100" b="1" dirty="0" smtClean="0"/>
                <a:t>:</a:t>
              </a:r>
              <a:r>
                <a:rPr lang="ko-KR" altLang="en-US" sz="1100" b="1" dirty="0" smtClean="0"/>
                <a:t> </a:t>
              </a:r>
              <a:r>
                <a:rPr lang="en-US" altLang="ko-KR" sz="1100" b="1" dirty="0" smtClean="0"/>
                <a:t>4</a:t>
              </a:r>
              <a:endParaRPr lang="ko-KR" altLang="en-US" sz="1100" b="1" dirty="0"/>
            </a:p>
          </p:txBody>
        </p:sp>
        <p:sp>
          <p:nvSpPr>
            <p:cNvPr id="40" name="모서리가 둥근 직사각형 39"/>
            <p:cNvSpPr/>
            <p:nvPr/>
          </p:nvSpPr>
          <p:spPr>
            <a:xfrm>
              <a:off x="3779912" y="1412776"/>
              <a:ext cx="864096" cy="229785"/>
            </a:xfrm>
            <a:prstGeom prst="roundRect">
              <a:avLst/>
            </a:prstGeom>
            <a:solidFill>
              <a:schemeClr val="bg1"/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>
                  <a:solidFill>
                    <a:srgbClr val="000000"/>
                  </a:solidFill>
                </a:rPr>
                <a:t>로그아웃</a:t>
              </a:r>
              <a:endParaRPr lang="ko-KR" altLang="en-US" sz="1100" dirty="0">
                <a:solidFill>
                  <a:srgbClr val="000000"/>
                </a:solidFill>
              </a:endParaRPr>
            </a:p>
          </p:txBody>
        </p:sp>
        <p:cxnSp>
          <p:nvCxnSpPr>
            <p:cNvPr id="41" name="직선 연결선 40"/>
            <p:cNvCxnSpPr/>
            <p:nvPr/>
          </p:nvCxnSpPr>
          <p:spPr>
            <a:xfrm>
              <a:off x="3707904" y="1727230"/>
              <a:ext cx="0" cy="431964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 41"/>
            <p:cNvCxnSpPr/>
            <p:nvPr/>
          </p:nvCxnSpPr>
          <p:spPr>
            <a:xfrm>
              <a:off x="2051720" y="5589240"/>
              <a:ext cx="1656184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직선 연결선 42"/>
            <p:cNvCxnSpPr/>
            <p:nvPr/>
          </p:nvCxnSpPr>
          <p:spPr>
            <a:xfrm>
              <a:off x="3707904" y="2060848"/>
              <a:ext cx="1296144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4" name="TextBox 43"/>
            <p:cNvSpPr txBox="1"/>
            <p:nvPr/>
          </p:nvSpPr>
          <p:spPr>
            <a:xfrm>
              <a:off x="3707904" y="2132856"/>
              <a:ext cx="93610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 smtClean="0"/>
                <a:t> </a:t>
              </a:r>
              <a:r>
                <a:rPr lang="ko-KR" altLang="en-US" sz="1000" dirty="0" smtClean="0">
                  <a:latin typeface="HY헤드라인M" pitchFamily="18" charset="-127"/>
                  <a:ea typeface="HY헤드라인M" pitchFamily="18" charset="-127"/>
                </a:rPr>
                <a:t>★  </a:t>
              </a:r>
              <a:r>
                <a:rPr lang="ko-KR" altLang="en-US" sz="1000" dirty="0" smtClean="0"/>
                <a:t>최승철</a:t>
              </a:r>
              <a:r>
                <a:rPr lang="ko-KR" altLang="en-US" sz="1000" u="sng" dirty="0" smtClean="0"/>
                <a:t>      </a:t>
              </a:r>
              <a:endParaRPr lang="ko-KR" altLang="en-US" sz="1000" u="sng" dirty="0"/>
            </a:p>
          </p:txBody>
        </p:sp>
        <p:cxnSp>
          <p:nvCxnSpPr>
            <p:cNvPr id="58" name="직선 연결선 57"/>
            <p:cNvCxnSpPr/>
            <p:nvPr/>
          </p:nvCxnSpPr>
          <p:spPr>
            <a:xfrm>
              <a:off x="2051720" y="2441793"/>
              <a:ext cx="1656184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직선 연결선 58"/>
            <p:cNvCxnSpPr/>
            <p:nvPr/>
          </p:nvCxnSpPr>
          <p:spPr>
            <a:xfrm>
              <a:off x="2051720" y="3284984"/>
              <a:ext cx="162218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직선 연결선 59"/>
            <p:cNvCxnSpPr/>
            <p:nvPr/>
          </p:nvCxnSpPr>
          <p:spPr>
            <a:xfrm>
              <a:off x="2051720" y="4149080"/>
              <a:ext cx="1656184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1" name="TextBox 60"/>
            <p:cNvSpPr txBox="1"/>
            <p:nvPr/>
          </p:nvSpPr>
          <p:spPr>
            <a:xfrm>
              <a:off x="2051720" y="1907540"/>
              <a:ext cx="130923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smtClean="0"/>
                <a:t>대화방 이</a:t>
              </a:r>
              <a:r>
                <a:rPr lang="ko-KR" altLang="en-US" sz="1400" dirty="0"/>
                <a:t>름</a:t>
              </a: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3707904" y="2390691"/>
              <a:ext cx="93610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 smtClean="0"/>
                <a:t> </a:t>
              </a:r>
              <a:r>
                <a:rPr lang="ko-KR" altLang="en-US" sz="1000" dirty="0">
                  <a:latin typeface="HY헤드라인M" pitchFamily="18" charset="-127"/>
                  <a:ea typeface="HY헤드라인M" pitchFamily="18" charset="-127"/>
                </a:rPr>
                <a:t>☆</a:t>
              </a:r>
              <a:r>
                <a:rPr lang="ko-KR" altLang="en-US" sz="1000" dirty="0" smtClean="0">
                  <a:latin typeface="HY헤드라인M" pitchFamily="18" charset="-127"/>
                  <a:ea typeface="HY헤드라인M" pitchFamily="18" charset="-127"/>
                </a:rPr>
                <a:t>  백종기</a:t>
              </a:r>
              <a:r>
                <a:rPr lang="ko-KR" altLang="en-US" sz="1000" u="sng" dirty="0" smtClean="0"/>
                <a:t>      </a:t>
              </a:r>
              <a:endParaRPr lang="ko-KR" altLang="en-US" sz="1000" u="sng" dirty="0"/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3707904" y="2678723"/>
              <a:ext cx="93610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 smtClean="0"/>
                <a:t> </a:t>
              </a:r>
              <a:r>
                <a:rPr lang="ko-KR" altLang="en-US" sz="1000" dirty="0" smtClean="0">
                  <a:latin typeface="HY헤드라인M" pitchFamily="18" charset="-127"/>
                  <a:ea typeface="HY헤드라인M" pitchFamily="18" charset="-127"/>
                </a:rPr>
                <a:t>★  김민희</a:t>
              </a:r>
              <a:r>
                <a:rPr lang="ko-KR" altLang="en-US" sz="1000" u="sng" dirty="0" smtClean="0"/>
                <a:t>      </a:t>
              </a:r>
              <a:endParaRPr lang="ko-KR" altLang="en-US" sz="1000" u="sng" dirty="0"/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3707904" y="2966755"/>
              <a:ext cx="93610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 smtClean="0"/>
                <a:t> </a:t>
              </a:r>
              <a:r>
                <a:rPr lang="ko-KR" altLang="en-US" sz="1000" dirty="0" smtClean="0">
                  <a:latin typeface="HY헤드라인M" pitchFamily="18" charset="-127"/>
                  <a:ea typeface="HY헤드라인M" pitchFamily="18" charset="-127"/>
                </a:rPr>
                <a:t>★  진민경</a:t>
              </a:r>
              <a:r>
                <a:rPr lang="ko-KR" altLang="en-US" sz="1000" u="sng" dirty="0" smtClean="0"/>
                <a:t>      </a:t>
              </a:r>
              <a:endParaRPr lang="ko-KR" altLang="en-US" sz="1000" u="sng" dirty="0"/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3707904" y="3254787"/>
              <a:ext cx="93610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 smtClean="0"/>
                <a:t> </a:t>
              </a:r>
              <a:r>
                <a:rPr lang="ko-KR" altLang="en-US" sz="1000" dirty="0">
                  <a:latin typeface="HY헤드라인M" pitchFamily="18" charset="-127"/>
                  <a:ea typeface="HY헤드라인M" pitchFamily="18" charset="-127"/>
                </a:rPr>
                <a:t>☆</a:t>
              </a:r>
              <a:r>
                <a:rPr lang="ko-KR" altLang="en-US" sz="1000" dirty="0" smtClean="0">
                  <a:latin typeface="HY헤드라인M" pitchFamily="18" charset="-127"/>
                  <a:ea typeface="HY헤드라인M" pitchFamily="18" charset="-127"/>
                </a:rPr>
                <a:t>  </a:t>
              </a:r>
              <a:r>
                <a:rPr lang="ko-KR" altLang="en-US" sz="1000" dirty="0" smtClean="0"/>
                <a:t>김성진</a:t>
              </a:r>
              <a:r>
                <a:rPr lang="ko-KR" altLang="en-US" sz="1000" u="sng" dirty="0" smtClean="0"/>
                <a:t>      </a:t>
              </a:r>
              <a:endParaRPr lang="ko-KR" altLang="en-US" sz="1000" u="sng" dirty="0"/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3707904" y="3830851"/>
              <a:ext cx="93610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 smtClean="0"/>
                <a:t> </a:t>
              </a:r>
              <a:r>
                <a:rPr lang="ko-KR" altLang="en-US" sz="1000" dirty="0" smtClean="0">
                  <a:latin typeface="HY헤드라인M" pitchFamily="18" charset="-127"/>
                  <a:ea typeface="HY헤드라인M" pitchFamily="18" charset="-127"/>
                </a:rPr>
                <a:t>★  김종기</a:t>
              </a:r>
              <a:r>
                <a:rPr lang="ko-KR" altLang="en-US" sz="1000" u="sng" dirty="0" smtClean="0"/>
                <a:t>      </a:t>
              </a:r>
              <a:endParaRPr lang="ko-KR" altLang="en-US" sz="1000" u="sng" dirty="0"/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3707904" y="4118883"/>
              <a:ext cx="93610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 smtClean="0"/>
                <a:t> </a:t>
              </a:r>
              <a:r>
                <a:rPr lang="ko-KR" altLang="en-US" sz="1000" dirty="0">
                  <a:latin typeface="HY헤드라인M" pitchFamily="18" charset="-127"/>
                  <a:ea typeface="HY헤드라인M" pitchFamily="18" charset="-127"/>
                </a:rPr>
                <a:t>☆</a:t>
              </a:r>
              <a:r>
                <a:rPr lang="ko-KR" altLang="en-US" sz="1000" dirty="0" smtClean="0">
                  <a:latin typeface="HY헤드라인M" pitchFamily="18" charset="-127"/>
                  <a:ea typeface="HY헤드라인M" pitchFamily="18" charset="-127"/>
                </a:rPr>
                <a:t>  </a:t>
              </a:r>
              <a:r>
                <a:rPr lang="ko-KR" altLang="en-US" sz="1000" dirty="0" smtClean="0"/>
                <a:t>박민희</a:t>
              </a:r>
              <a:r>
                <a:rPr lang="ko-KR" altLang="en-US" sz="1000" u="sng" dirty="0" smtClean="0"/>
                <a:t>      </a:t>
              </a:r>
              <a:endParaRPr lang="ko-KR" altLang="en-US" sz="1000" u="sng" dirty="0"/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3707904" y="3542819"/>
              <a:ext cx="93610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 smtClean="0"/>
                <a:t> </a:t>
              </a:r>
              <a:r>
                <a:rPr lang="ko-KR" altLang="en-US" sz="1000" dirty="0">
                  <a:latin typeface="HY헤드라인M" pitchFamily="18" charset="-127"/>
                  <a:ea typeface="HY헤드라인M" pitchFamily="18" charset="-127"/>
                </a:rPr>
                <a:t>☆</a:t>
              </a:r>
              <a:r>
                <a:rPr lang="ko-KR" altLang="en-US" sz="1000" dirty="0" smtClean="0">
                  <a:latin typeface="HY헤드라인M" pitchFamily="18" charset="-127"/>
                  <a:ea typeface="HY헤드라인M" pitchFamily="18" charset="-127"/>
                </a:rPr>
                <a:t>  </a:t>
              </a:r>
              <a:r>
                <a:rPr lang="ko-KR" altLang="en-US" sz="1000" dirty="0" smtClean="0"/>
                <a:t>박승</a:t>
              </a:r>
              <a:r>
                <a:rPr lang="ko-KR" altLang="en-US" sz="1000" dirty="0"/>
                <a:t>철</a:t>
              </a:r>
              <a:r>
                <a:rPr lang="ko-KR" altLang="en-US" sz="1000" u="sng" dirty="0" smtClean="0"/>
                <a:t>      </a:t>
              </a:r>
              <a:endParaRPr lang="ko-KR" altLang="en-US" sz="1000" u="sng" dirty="0"/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2051720" y="2689175"/>
              <a:ext cx="144016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smtClean="0"/>
                <a:t>대화방 이</a:t>
              </a:r>
              <a:r>
                <a:rPr lang="ko-KR" altLang="en-US" sz="1400" dirty="0"/>
                <a:t>름</a:t>
              </a: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2051720" y="3553271"/>
              <a:ext cx="144016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smtClean="0"/>
                <a:t>대화방 이</a:t>
              </a:r>
              <a:r>
                <a:rPr lang="ko-KR" altLang="en-US" sz="1400" dirty="0"/>
                <a:t>름</a:t>
              </a:r>
            </a:p>
          </p:txBody>
        </p:sp>
        <p:sp>
          <p:nvSpPr>
            <p:cNvPr id="72" name="타원 71"/>
            <p:cNvSpPr/>
            <p:nvPr/>
          </p:nvSpPr>
          <p:spPr>
            <a:xfrm>
              <a:off x="3347864" y="1973581"/>
              <a:ext cx="182020" cy="21634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3275856" y="1943254"/>
              <a:ext cx="36004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/>
                <a:t>비</a:t>
              </a:r>
              <a:endParaRPr lang="ko-KR" altLang="en-US" sz="1100" dirty="0"/>
            </a:p>
          </p:txBody>
        </p:sp>
      </p:grpSp>
    </p:spTree>
    <p:extLst>
      <p:ext uri="{BB962C8B-B14F-4D97-AF65-F5344CB8AC3E}">
        <p14:creationId xmlns:p14="http://schemas.microsoft.com/office/powerpoint/2010/main" val="375182716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90152"/>
            <a:ext cx="9906000" cy="67098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7287" tIns="53643" rIns="107287" bIns="53643" rtlCol="0" anchor="ctr"/>
          <a:lstStyle/>
          <a:p>
            <a:pPr algn="ctr"/>
            <a:endParaRPr lang="ko-KR" altLang="en-US"/>
          </a:p>
        </p:txBody>
      </p:sp>
      <p:grpSp>
        <p:nvGrpSpPr>
          <p:cNvPr id="29" name="그룹 28"/>
          <p:cNvGrpSpPr/>
          <p:nvPr/>
        </p:nvGrpSpPr>
        <p:grpSpPr>
          <a:xfrm>
            <a:off x="200522" y="179115"/>
            <a:ext cx="4608462" cy="865138"/>
            <a:chOff x="200522" y="256041"/>
            <a:chExt cx="2952278" cy="1431771"/>
          </a:xfrm>
        </p:grpSpPr>
        <p:sp>
          <p:nvSpPr>
            <p:cNvPr id="13" name="TextBox 12"/>
            <p:cNvSpPr txBox="1"/>
            <p:nvPr/>
          </p:nvSpPr>
          <p:spPr>
            <a:xfrm>
              <a:off x="848544" y="256041"/>
              <a:ext cx="2304256" cy="982483"/>
            </a:xfrm>
            <a:prstGeom prst="rect">
              <a:avLst/>
            </a:prstGeom>
            <a:noFill/>
          </p:spPr>
          <p:txBody>
            <a:bodyPr wrap="square" lIns="107287" tIns="53643" rIns="107287" bIns="53643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구현 결과 화면</a:t>
              </a:r>
              <a:endParaRPr lang="en-US" altLang="ko-KR" sz="2400" spc="-150" dirty="0">
                <a:solidFill>
                  <a:schemeClr val="accent1">
                    <a:lumMod val="75000"/>
                  </a:schemeClr>
                </a:solidFill>
                <a:latin typeface="Noto Sans Korean Bold" pitchFamily="34" charset="-127"/>
                <a:ea typeface="Noto Sans Korean Bold" pitchFamily="34" charset="-127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00522" y="286064"/>
              <a:ext cx="1040269" cy="1401748"/>
            </a:xfrm>
            <a:prstGeom prst="rect">
              <a:avLst/>
            </a:prstGeom>
            <a:noFill/>
          </p:spPr>
          <p:txBody>
            <a:bodyPr wrap="square" lIns="107287" tIns="53643" rIns="107287" bIns="53643" rtlCol="0">
              <a:spAutoFit/>
            </a:bodyPr>
            <a:lstStyle/>
            <a:p>
              <a:r>
                <a:rPr lang="en-US" altLang="ko-KR" sz="4800" spc="-352" dirty="0">
                  <a:solidFill>
                    <a:srgbClr val="00B0F0"/>
                  </a:solidFill>
                  <a:latin typeface="210 동화책 R" pitchFamily="18" charset="-127"/>
                  <a:ea typeface="210 동화책 R" pitchFamily="18" charset="-127"/>
                </a:rPr>
                <a:t>05</a:t>
              </a:r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2277695" y="6525312"/>
            <a:ext cx="5314236" cy="246833"/>
          </a:xfrm>
          <a:prstGeom prst="rect">
            <a:avLst/>
          </a:prstGeom>
          <a:noFill/>
        </p:spPr>
        <p:txBody>
          <a:bodyPr wrap="square" lIns="107287" tIns="53643" rIns="107287" bIns="53643" rtlCol="0">
            <a:spAutoFit/>
          </a:bodyPr>
          <a:lstStyle/>
          <a:p>
            <a:pPr algn="ctr"/>
            <a:r>
              <a:rPr lang="en-US" altLang="ko-KR" sz="800" b="1" spc="352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- Copyrightⓒ2015All rights reserved by </a:t>
            </a:r>
            <a:r>
              <a:rPr lang="en-US" altLang="ko-KR" sz="9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L e o p a r d </a:t>
            </a:r>
            <a:endParaRPr lang="ko-KR" altLang="en-US" sz="800" b="1" spc="352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17" name="직선 연결선 16"/>
          <p:cNvCxnSpPr/>
          <p:nvPr/>
        </p:nvCxnSpPr>
        <p:spPr>
          <a:xfrm>
            <a:off x="4376936" y="1906073"/>
            <a:ext cx="0" cy="418722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5" name="그룹 14"/>
          <p:cNvGrpSpPr/>
          <p:nvPr/>
        </p:nvGrpSpPr>
        <p:grpSpPr>
          <a:xfrm>
            <a:off x="491995" y="1103110"/>
            <a:ext cx="3596909" cy="597698"/>
            <a:chOff x="200522" y="1253360"/>
            <a:chExt cx="3596909" cy="597698"/>
          </a:xfrm>
        </p:grpSpPr>
        <p:sp>
          <p:nvSpPr>
            <p:cNvPr id="16" name="TextBox 15"/>
            <p:cNvSpPr txBox="1"/>
            <p:nvPr/>
          </p:nvSpPr>
          <p:spPr>
            <a:xfrm>
              <a:off x="200522" y="1253360"/>
              <a:ext cx="3596909" cy="597698"/>
            </a:xfrm>
            <a:prstGeom prst="rect">
              <a:avLst/>
            </a:prstGeom>
            <a:noFill/>
          </p:spPr>
          <p:txBody>
            <a:bodyPr wrap="square" lIns="107287" tIns="53643" rIns="107287" bIns="53643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4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대기실</a:t>
              </a:r>
              <a:endPara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cxnSp>
          <p:nvCxnSpPr>
            <p:cNvPr id="18" name="직선 연결선 17"/>
            <p:cNvCxnSpPr/>
            <p:nvPr/>
          </p:nvCxnSpPr>
          <p:spPr>
            <a:xfrm>
              <a:off x="323996" y="1412776"/>
              <a:ext cx="948293" cy="0"/>
            </a:xfrm>
            <a:prstGeom prst="line">
              <a:avLst/>
            </a:prstGeom>
            <a:ln w="381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3087" y="1755264"/>
            <a:ext cx="3168000" cy="39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그룹 11"/>
          <p:cNvGrpSpPr/>
          <p:nvPr/>
        </p:nvGrpSpPr>
        <p:grpSpPr>
          <a:xfrm>
            <a:off x="1731397" y="5301208"/>
            <a:ext cx="845339" cy="332691"/>
            <a:chOff x="645369" y="4608477"/>
            <a:chExt cx="845339" cy="332691"/>
          </a:xfrm>
        </p:grpSpPr>
        <p:sp>
          <p:nvSpPr>
            <p:cNvPr id="14" name="직사각형 13"/>
            <p:cNvSpPr/>
            <p:nvPr/>
          </p:nvSpPr>
          <p:spPr>
            <a:xfrm>
              <a:off x="704528" y="4688994"/>
              <a:ext cx="786180" cy="252174"/>
            </a:xfrm>
            <a:prstGeom prst="rect">
              <a:avLst/>
            </a:prstGeom>
            <a:noFill/>
            <a:ln w="3175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타원 19"/>
            <p:cNvSpPr/>
            <p:nvPr/>
          </p:nvSpPr>
          <p:spPr>
            <a:xfrm>
              <a:off x="645369" y="4608477"/>
              <a:ext cx="133473" cy="13347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 smtClean="0"/>
                <a:t>4</a:t>
              </a:r>
              <a:endParaRPr lang="ko-KR" altLang="en-US" sz="1050" dirty="0"/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3041582" y="1918439"/>
            <a:ext cx="687282" cy="332691"/>
            <a:chOff x="645369" y="4608477"/>
            <a:chExt cx="687282" cy="332691"/>
          </a:xfrm>
        </p:grpSpPr>
        <p:sp>
          <p:nvSpPr>
            <p:cNvPr id="23" name="직사각형 22"/>
            <p:cNvSpPr/>
            <p:nvPr/>
          </p:nvSpPr>
          <p:spPr>
            <a:xfrm>
              <a:off x="704528" y="4688994"/>
              <a:ext cx="628123" cy="252174"/>
            </a:xfrm>
            <a:prstGeom prst="rect">
              <a:avLst/>
            </a:prstGeom>
            <a:noFill/>
            <a:ln w="3175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타원 23"/>
            <p:cNvSpPr/>
            <p:nvPr/>
          </p:nvSpPr>
          <p:spPr>
            <a:xfrm>
              <a:off x="645369" y="4608477"/>
              <a:ext cx="133473" cy="13347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/>
                <a:t>2</a:t>
              </a:r>
              <a:endParaRPr lang="ko-KR" altLang="en-US" sz="1050" dirty="0"/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1121074" y="2261740"/>
            <a:ext cx="1220645" cy="332691"/>
            <a:chOff x="645369" y="4608477"/>
            <a:chExt cx="1220645" cy="332691"/>
          </a:xfrm>
        </p:grpSpPr>
        <p:sp>
          <p:nvSpPr>
            <p:cNvPr id="26" name="직사각형 25"/>
            <p:cNvSpPr/>
            <p:nvPr/>
          </p:nvSpPr>
          <p:spPr>
            <a:xfrm>
              <a:off x="704528" y="4629699"/>
              <a:ext cx="1161486" cy="311469"/>
            </a:xfrm>
            <a:prstGeom prst="rect">
              <a:avLst/>
            </a:prstGeom>
            <a:noFill/>
            <a:ln w="3175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타원 26"/>
            <p:cNvSpPr/>
            <p:nvPr/>
          </p:nvSpPr>
          <p:spPr>
            <a:xfrm>
              <a:off x="645369" y="4608477"/>
              <a:ext cx="133473" cy="13347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 smtClean="0"/>
                <a:t>1</a:t>
              </a:r>
              <a:endParaRPr lang="ko-KR" altLang="en-US" sz="1050" dirty="0"/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2864768" y="2362340"/>
            <a:ext cx="773331" cy="258030"/>
            <a:chOff x="645369" y="4608477"/>
            <a:chExt cx="773331" cy="258030"/>
          </a:xfrm>
        </p:grpSpPr>
        <p:sp>
          <p:nvSpPr>
            <p:cNvPr id="30" name="직사각형 29"/>
            <p:cNvSpPr/>
            <p:nvPr/>
          </p:nvSpPr>
          <p:spPr>
            <a:xfrm>
              <a:off x="704528" y="4688994"/>
              <a:ext cx="714172" cy="177513"/>
            </a:xfrm>
            <a:prstGeom prst="rect">
              <a:avLst/>
            </a:prstGeom>
            <a:noFill/>
            <a:ln w="3175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타원 30"/>
            <p:cNvSpPr/>
            <p:nvPr/>
          </p:nvSpPr>
          <p:spPr>
            <a:xfrm>
              <a:off x="645369" y="4608477"/>
              <a:ext cx="133473" cy="13347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/>
                <a:t>3</a:t>
              </a:r>
              <a:endParaRPr lang="ko-KR" altLang="en-US" sz="1050" dirty="0"/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5013053" y="2608741"/>
            <a:ext cx="3917502" cy="261610"/>
            <a:chOff x="5035551" y="1700808"/>
            <a:chExt cx="3917502" cy="261610"/>
          </a:xfrm>
        </p:grpSpPr>
        <p:sp>
          <p:nvSpPr>
            <p:cNvPr id="34" name="타원 33"/>
            <p:cNvSpPr/>
            <p:nvPr/>
          </p:nvSpPr>
          <p:spPr>
            <a:xfrm>
              <a:off x="5035551" y="1700808"/>
              <a:ext cx="133473" cy="13347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 smtClean="0"/>
                <a:t>1</a:t>
              </a:r>
              <a:endParaRPr lang="ko-KR" altLang="en-US" sz="1050" dirty="0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5136629" y="1700808"/>
              <a:ext cx="381642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50" dirty="0" smtClean="0"/>
                <a:t>대화</a:t>
              </a:r>
              <a:r>
                <a:rPr lang="ko-KR" altLang="en-US" sz="1050" dirty="0"/>
                <a:t>방</a:t>
              </a:r>
              <a:r>
                <a:rPr lang="en-US" altLang="ko-KR" sz="1050" dirty="0" smtClean="0"/>
                <a:t>: </a:t>
              </a:r>
              <a:r>
                <a:rPr lang="ko-KR" altLang="en-US" sz="1050" dirty="0" smtClean="0"/>
                <a:t>대화방으로 이동</a:t>
              </a:r>
              <a:endParaRPr lang="ko-KR" altLang="en-US" sz="1050" dirty="0"/>
            </a:p>
          </p:txBody>
        </p:sp>
      </p:grpSp>
      <p:grpSp>
        <p:nvGrpSpPr>
          <p:cNvPr id="36" name="그룹 35"/>
          <p:cNvGrpSpPr/>
          <p:nvPr/>
        </p:nvGrpSpPr>
        <p:grpSpPr>
          <a:xfrm>
            <a:off x="5013053" y="3033967"/>
            <a:ext cx="3917502" cy="261610"/>
            <a:chOff x="5035551" y="1700808"/>
            <a:chExt cx="3917502" cy="261610"/>
          </a:xfrm>
        </p:grpSpPr>
        <p:sp>
          <p:nvSpPr>
            <p:cNvPr id="37" name="타원 36"/>
            <p:cNvSpPr/>
            <p:nvPr/>
          </p:nvSpPr>
          <p:spPr>
            <a:xfrm>
              <a:off x="5035551" y="1700808"/>
              <a:ext cx="133473" cy="13347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/>
                <a:t>2</a:t>
              </a:r>
              <a:endParaRPr lang="ko-KR" altLang="en-US" sz="1050" dirty="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5136629" y="1700808"/>
              <a:ext cx="381642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50" dirty="0" smtClean="0"/>
                <a:t>로그아웃 </a:t>
              </a:r>
              <a:r>
                <a:rPr lang="en-US" altLang="ko-KR" sz="1050" dirty="0" smtClean="0"/>
                <a:t>: </a:t>
              </a:r>
              <a:r>
                <a:rPr lang="ko-KR" altLang="en-US" sz="1050" dirty="0" smtClean="0"/>
                <a:t>로그인 화면으로 이동</a:t>
              </a:r>
              <a:endParaRPr lang="ko-KR" altLang="en-US" sz="1050" dirty="0"/>
            </a:p>
          </p:txBody>
        </p:sp>
      </p:grpSp>
      <p:grpSp>
        <p:nvGrpSpPr>
          <p:cNvPr id="39" name="그룹 38"/>
          <p:cNvGrpSpPr/>
          <p:nvPr/>
        </p:nvGrpSpPr>
        <p:grpSpPr>
          <a:xfrm>
            <a:off x="5013053" y="3459193"/>
            <a:ext cx="4404442" cy="253916"/>
            <a:chOff x="5035551" y="1700808"/>
            <a:chExt cx="4404442" cy="253916"/>
          </a:xfrm>
        </p:grpSpPr>
        <p:sp>
          <p:nvSpPr>
            <p:cNvPr id="40" name="타원 39"/>
            <p:cNvSpPr/>
            <p:nvPr/>
          </p:nvSpPr>
          <p:spPr>
            <a:xfrm>
              <a:off x="5035551" y="1700808"/>
              <a:ext cx="133473" cy="13347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/>
                <a:t>3</a:t>
              </a:r>
              <a:endParaRPr lang="ko-KR" altLang="en-US" sz="1050" dirty="0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5136628" y="1700808"/>
              <a:ext cx="430336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50" dirty="0" err="1" smtClean="0"/>
                <a:t>접속</a:t>
              </a:r>
              <a:r>
                <a:rPr lang="ko-KR" altLang="en-US" sz="1050" dirty="0" err="1"/>
                <a:t>자</a:t>
              </a:r>
              <a:r>
                <a:rPr lang="ko-KR" altLang="en-US" sz="1050" dirty="0" smtClean="0"/>
                <a:t> </a:t>
              </a:r>
              <a:r>
                <a:rPr lang="en-US" altLang="ko-KR" sz="1050" dirty="0" smtClean="0"/>
                <a:t>: </a:t>
              </a:r>
              <a:r>
                <a:rPr lang="ko-KR" altLang="en-US" sz="1050" dirty="0" err="1" smtClean="0"/>
                <a:t>접속시</a:t>
              </a:r>
              <a:r>
                <a:rPr lang="ko-KR" altLang="en-US" sz="1050" dirty="0" smtClean="0"/>
                <a:t>★</a:t>
              </a:r>
              <a:r>
                <a:rPr lang="en-US" altLang="ko-KR" sz="1050" dirty="0" smtClean="0"/>
                <a:t>, </a:t>
              </a:r>
              <a:r>
                <a:rPr lang="ko-KR" altLang="en-US" sz="1050" dirty="0" err="1" smtClean="0"/>
                <a:t>비접속시</a:t>
              </a:r>
              <a:r>
                <a:rPr lang="ko-KR" altLang="en-US" sz="1050" dirty="0" smtClean="0"/>
                <a:t>☆ </a:t>
              </a:r>
              <a:r>
                <a:rPr lang="ko-KR" altLang="en-US" sz="1050" dirty="0" err="1" smtClean="0"/>
                <a:t>접속자</a:t>
              </a:r>
              <a:r>
                <a:rPr lang="ko-KR" altLang="en-US" sz="1050" dirty="0" smtClean="0"/>
                <a:t> </a:t>
              </a:r>
              <a:r>
                <a:rPr lang="ko-KR" altLang="en-US" sz="1050" dirty="0" err="1" smtClean="0"/>
                <a:t>클릭시</a:t>
              </a:r>
              <a:r>
                <a:rPr lang="ko-KR" altLang="en-US" sz="1050" dirty="0" smtClean="0"/>
                <a:t> 상세정보 창 나타남</a:t>
              </a:r>
              <a:endParaRPr lang="ko-KR" altLang="en-US" sz="1050" dirty="0"/>
            </a:p>
          </p:txBody>
        </p:sp>
      </p:grpSp>
      <p:grpSp>
        <p:nvGrpSpPr>
          <p:cNvPr id="42" name="그룹 41"/>
          <p:cNvGrpSpPr/>
          <p:nvPr/>
        </p:nvGrpSpPr>
        <p:grpSpPr>
          <a:xfrm>
            <a:off x="5013053" y="3884419"/>
            <a:ext cx="3917502" cy="261610"/>
            <a:chOff x="5035551" y="1700808"/>
            <a:chExt cx="3917502" cy="261610"/>
          </a:xfrm>
        </p:grpSpPr>
        <p:sp>
          <p:nvSpPr>
            <p:cNvPr id="43" name="타원 42"/>
            <p:cNvSpPr/>
            <p:nvPr/>
          </p:nvSpPr>
          <p:spPr>
            <a:xfrm>
              <a:off x="5035551" y="1700808"/>
              <a:ext cx="133473" cy="13347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/>
                <a:t>4</a:t>
              </a:r>
              <a:endParaRPr lang="ko-KR" altLang="en-US" sz="1050" dirty="0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5136629" y="1700808"/>
              <a:ext cx="381642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50" dirty="0" smtClean="0"/>
                <a:t>대화방 만들기 </a:t>
              </a:r>
              <a:r>
                <a:rPr lang="en-US" altLang="ko-KR" sz="1050" dirty="0" smtClean="0"/>
                <a:t>: </a:t>
              </a:r>
              <a:r>
                <a:rPr lang="ko-KR" altLang="en-US" sz="1050" dirty="0" smtClean="0"/>
                <a:t>대화방 만들기 창으로 이동</a:t>
              </a:r>
              <a:endParaRPr lang="ko-KR" altLang="en-US" sz="1050" dirty="0"/>
            </a:p>
          </p:txBody>
        </p:sp>
      </p:grpSp>
    </p:spTree>
    <p:extLst>
      <p:ext uri="{BB962C8B-B14F-4D97-AF65-F5344CB8AC3E}">
        <p14:creationId xmlns:p14="http://schemas.microsoft.com/office/powerpoint/2010/main" val="205093673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직사각형 45"/>
          <p:cNvSpPr/>
          <p:nvPr/>
        </p:nvSpPr>
        <p:spPr>
          <a:xfrm>
            <a:off x="0" y="90152"/>
            <a:ext cx="9906000" cy="67098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7287" tIns="53643" rIns="107287" bIns="53643" rtlCol="0" anchor="ctr"/>
          <a:lstStyle/>
          <a:p>
            <a:pPr algn="ctr"/>
            <a:endParaRPr lang="ko-KR" altLang="en-US"/>
          </a:p>
        </p:txBody>
      </p:sp>
      <p:grpSp>
        <p:nvGrpSpPr>
          <p:cNvPr id="29" name="그룹 28"/>
          <p:cNvGrpSpPr/>
          <p:nvPr/>
        </p:nvGrpSpPr>
        <p:grpSpPr>
          <a:xfrm>
            <a:off x="200522" y="179115"/>
            <a:ext cx="4608462" cy="865138"/>
            <a:chOff x="200522" y="256041"/>
            <a:chExt cx="2952278" cy="1431771"/>
          </a:xfrm>
        </p:grpSpPr>
        <p:sp>
          <p:nvSpPr>
            <p:cNvPr id="13" name="TextBox 12"/>
            <p:cNvSpPr txBox="1"/>
            <p:nvPr/>
          </p:nvSpPr>
          <p:spPr>
            <a:xfrm>
              <a:off x="848544" y="256041"/>
              <a:ext cx="2304256" cy="982483"/>
            </a:xfrm>
            <a:prstGeom prst="rect">
              <a:avLst/>
            </a:prstGeom>
            <a:noFill/>
          </p:spPr>
          <p:txBody>
            <a:bodyPr wrap="square" lIns="107287" tIns="53643" rIns="107287" bIns="53643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4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화면 설계</a:t>
              </a:r>
              <a:endParaRPr lang="en-US" altLang="ko-KR" sz="2400" spc="-150" dirty="0" smtClean="0">
                <a:solidFill>
                  <a:schemeClr val="accent1">
                    <a:lumMod val="75000"/>
                  </a:schemeClr>
                </a:solidFill>
                <a:latin typeface="Noto Sans Korean Bold" pitchFamily="34" charset="-127"/>
                <a:ea typeface="Noto Sans Korean Bold" pitchFamily="34" charset="-127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00522" y="286064"/>
              <a:ext cx="1040269" cy="1401748"/>
            </a:xfrm>
            <a:prstGeom prst="rect">
              <a:avLst/>
            </a:prstGeom>
            <a:noFill/>
          </p:spPr>
          <p:txBody>
            <a:bodyPr wrap="square" lIns="107287" tIns="53643" rIns="107287" bIns="53643" rtlCol="0">
              <a:spAutoFit/>
            </a:bodyPr>
            <a:lstStyle/>
            <a:p>
              <a:r>
                <a:rPr lang="en-US" altLang="ko-KR" sz="4800" spc="-352" dirty="0">
                  <a:solidFill>
                    <a:srgbClr val="00B0F0"/>
                  </a:solidFill>
                  <a:latin typeface="210 동화책 R" pitchFamily="18" charset="-127"/>
                  <a:ea typeface="210 동화책 R" pitchFamily="18" charset="-127"/>
                </a:rPr>
                <a:t>05</a:t>
              </a:r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2277695" y="6525312"/>
            <a:ext cx="5314236" cy="246833"/>
          </a:xfrm>
          <a:prstGeom prst="rect">
            <a:avLst/>
          </a:prstGeom>
          <a:noFill/>
        </p:spPr>
        <p:txBody>
          <a:bodyPr wrap="square" lIns="107287" tIns="53643" rIns="107287" bIns="53643" rtlCol="0">
            <a:spAutoFit/>
          </a:bodyPr>
          <a:lstStyle/>
          <a:p>
            <a:pPr algn="ctr"/>
            <a:r>
              <a:rPr lang="en-US" altLang="ko-KR" sz="800" b="1" spc="352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- Copyrightⓒ2015All rights reserved by </a:t>
            </a:r>
            <a:r>
              <a:rPr lang="en-US" altLang="ko-KR" sz="9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L e o p a r d </a:t>
            </a:r>
            <a:endParaRPr lang="ko-KR" altLang="en-US" sz="800" b="1" spc="352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953000" y="780716"/>
            <a:ext cx="4464496" cy="5632311"/>
          </a:xfrm>
          <a:prstGeom prst="rect">
            <a:avLst/>
          </a:prstGeom>
          <a:noFill/>
          <a:ln w="38100">
            <a:noFill/>
            <a:prstDash val="sysDot"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■ 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화면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기능 설명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대화방 접속 화면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-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상단에 대화방 이름 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출력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-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좌측에 채팅이 가능하도록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TA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와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TF 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구성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-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우측에 방에 접속한 인원 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출력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-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우측하단에 방 나가기 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버튼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-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우측에 이름을 클릭하면 팝업으로 회원정보 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열려줌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-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리스트에서 이름 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설정 후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보내기 옆에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+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표시를 눌러서 파일을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대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송수신 할 수 있다</a:t>
            </a: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-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리스트를 통해서 특정인에게 </a:t>
            </a:r>
            <a:r>
              <a:rPr lang="ko-KR" altLang="en-US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궛속말을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할 수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있다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</a:p>
          <a:p>
            <a:pPr defTabSz="914400">
              <a:lnSpc>
                <a:spcPct val="150000"/>
              </a:lnSpc>
              <a:defRPr/>
            </a:pP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en-US" altLang="ko-KR" sz="16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JSplitPane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을 이용하여 </a:t>
            </a:r>
            <a:r>
              <a:rPr lang="en-US" altLang="ko-KR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TextaArea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과 </a:t>
            </a:r>
            <a:r>
              <a:rPr lang="ko-KR" altLang="en-US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접속자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리스트 분리 후 사이즈 조절 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가능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71" name="직선 연결선 70"/>
          <p:cNvCxnSpPr/>
          <p:nvPr/>
        </p:nvCxnSpPr>
        <p:spPr>
          <a:xfrm>
            <a:off x="4376936" y="1906073"/>
            <a:ext cx="0" cy="418722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72" name="그룹 71"/>
          <p:cNvGrpSpPr/>
          <p:nvPr/>
        </p:nvGrpSpPr>
        <p:grpSpPr>
          <a:xfrm>
            <a:off x="491995" y="1103110"/>
            <a:ext cx="3596909" cy="597698"/>
            <a:chOff x="200522" y="1253360"/>
            <a:chExt cx="3596909" cy="597698"/>
          </a:xfrm>
        </p:grpSpPr>
        <p:sp>
          <p:nvSpPr>
            <p:cNvPr id="73" name="TextBox 72"/>
            <p:cNvSpPr txBox="1"/>
            <p:nvPr/>
          </p:nvSpPr>
          <p:spPr>
            <a:xfrm>
              <a:off x="200522" y="1253360"/>
              <a:ext cx="3596909" cy="597698"/>
            </a:xfrm>
            <a:prstGeom prst="rect">
              <a:avLst/>
            </a:prstGeom>
            <a:noFill/>
          </p:spPr>
          <p:txBody>
            <a:bodyPr wrap="square" lIns="107287" tIns="53643" rIns="107287" bIns="53643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4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채팅창</a:t>
              </a:r>
              <a:endPara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cxnSp>
          <p:nvCxnSpPr>
            <p:cNvPr id="74" name="직선 연결선 73"/>
            <p:cNvCxnSpPr/>
            <p:nvPr/>
          </p:nvCxnSpPr>
          <p:spPr>
            <a:xfrm>
              <a:off x="323996" y="1412776"/>
              <a:ext cx="904970" cy="0"/>
            </a:xfrm>
            <a:prstGeom prst="line">
              <a:avLst/>
            </a:prstGeom>
            <a:ln w="381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그룹 34"/>
          <p:cNvGrpSpPr/>
          <p:nvPr/>
        </p:nvGrpSpPr>
        <p:grpSpPr>
          <a:xfrm>
            <a:off x="612764" y="1754146"/>
            <a:ext cx="3240000" cy="3960000"/>
            <a:chOff x="1657676" y="1340768"/>
            <a:chExt cx="3274364" cy="4706104"/>
          </a:xfrm>
        </p:grpSpPr>
        <p:sp>
          <p:nvSpPr>
            <p:cNvPr id="36" name="직사각형 35"/>
            <p:cNvSpPr/>
            <p:nvPr/>
          </p:nvSpPr>
          <p:spPr>
            <a:xfrm>
              <a:off x="1657676" y="1340768"/>
              <a:ext cx="3274364" cy="4706104"/>
            </a:xfrm>
            <a:prstGeom prst="rect">
              <a:avLst/>
            </a:prstGeom>
            <a:solidFill>
              <a:schemeClr val="bg1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37" name="직선 연결선 36"/>
            <p:cNvCxnSpPr/>
            <p:nvPr/>
          </p:nvCxnSpPr>
          <p:spPr>
            <a:xfrm>
              <a:off x="1657676" y="1699628"/>
              <a:ext cx="3274364" cy="1180"/>
            </a:xfrm>
            <a:prstGeom prst="line">
              <a:avLst/>
            </a:prstGeom>
            <a:solidFill>
              <a:schemeClr val="bg1"/>
            </a:solidFill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>
              <a:off x="3745908" y="1772816"/>
              <a:ext cx="1114124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z="1100" b="1" dirty="0" smtClean="0"/>
                <a:t>방 접속자 </a:t>
              </a:r>
              <a:r>
                <a:rPr lang="en-US" altLang="ko-KR" sz="1100" b="1" dirty="0" smtClean="0"/>
                <a:t>:</a:t>
              </a:r>
              <a:r>
                <a:rPr lang="ko-KR" altLang="en-US" sz="1100" b="1" dirty="0" smtClean="0"/>
                <a:t> </a:t>
              </a:r>
              <a:r>
                <a:rPr lang="en-US" altLang="ko-KR" sz="1100" b="1" dirty="0" smtClean="0"/>
                <a:t>5</a:t>
              </a:r>
              <a:endParaRPr lang="ko-KR" altLang="en-US" sz="1100" b="1" dirty="0"/>
            </a:p>
          </p:txBody>
        </p:sp>
        <p:sp>
          <p:nvSpPr>
            <p:cNvPr id="39" name="모서리가 둥근 직사각형 38"/>
            <p:cNvSpPr/>
            <p:nvPr/>
          </p:nvSpPr>
          <p:spPr>
            <a:xfrm>
              <a:off x="4139952" y="1412777"/>
              <a:ext cx="630222" cy="216024"/>
            </a:xfrm>
            <a:prstGeom prst="roundRect">
              <a:avLst/>
            </a:prstGeom>
            <a:solidFill>
              <a:schemeClr val="bg1"/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>
                  <a:solidFill>
                    <a:srgbClr val="000000"/>
                  </a:solidFill>
                </a:rPr>
                <a:t>나가기</a:t>
              </a:r>
              <a:endParaRPr lang="ko-KR" altLang="en-US" sz="1100" dirty="0">
                <a:solidFill>
                  <a:srgbClr val="000000"/>
                </a:solidFill>
              </a:endParaRPr>
            </a:p>
          </p:txBody>
        </p:sp>
        <p:cxnSp>
          <p:nvCxnSpPr>
            <p:cNvPr id="40" name="직선 연결선 39"/>
            <p:cNvCxnSpPr/>
            <p:nvPr/>
          </p:nvCxnSpPr>
          <p:spPr>
            <a:xfrm>
              <a:off x="3745908" y="1727230"/>
              <a:ext cx="0" cy="386201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40"/>
            <p:cNvCxnSpPr/>
            <p:nvPr/>
          </p:nvCxnSpPr>
          <p:spPr>
            <a:xfrm>
              <a:off x="1657676" y="5589240"/>
              <a:ext cx="327436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 41"/>
            <p:cNvCxnSpPr/>
            <p:nvPr/>
          </p:nvCxnSpPr>
          <p:spPr>
            <a:xfrm>
              <a:off x="3745908" y="2060848"/>
              <a:ext cx="116913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/>
            <p:cNvSpPr txBox="1"/>
            <p:nvPr/>
          </p:nvSpPr>
          <p:spPr>
            <a:xfrm>
              <a:off x="3817916" y="2132856"/>
              <a:ext cx="93610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 smtClean="0"/>
                <a:t> </a:t>
              </a:r>
              <a:r>
                <a:rPr lang="ko-KR" altLang="en-US" sz="1000" dirty="0" smtClean="0">
                  <a:latin typeface="HY헤드라인M" pitchFamily="18" charset="-127"/>
                  <a:ea typeface="HY헤드라인M" pitchFamily="18" charset="-127"/>
                </a:rPr>
                <a:t>★  </a:t>
              </a:r>
              <a:r>
                <a:rPr lang="ko-KR" altLang="en-US" sz="1000" dirty="0" smtClean="0"/>
                <a:t>최승철</a:t>
              </a:r>
              <a:r>
                <a:rPr lang="ko-KR" altLang="en-US" sz="1000" u="sng" dirty="0" smtClean="0"/>
                <a:t>      </a:t>
              </a:r>
              <a:endParaRPr lang="ko-KR" altLang="en-US" sz="1000" u="sng" dirty="0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3817916" y="2390691"/>
              <a:ext cx="93610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/>
                <a:t> </a:t>
              </a:r>
              <a:r>
                <a:rPr lang="ko-KR" altLang="en-US" sz="1000" dirty="0">
                  <a:latin typeface="HY헤드라인M" pitchFamily="18" charset="-127"/>
                  <a:ea typeface="HY헤드라인M" pitchFamily="18" charset="-127"/>
                </a:rPr>
                <a:t>★ </a:t>
              </a:r>
              <a:r>
                <a:rPr lang="ko-KR" altLang="en-US" sz="1000" dirty="0" smtClean="0">
                  <a:latin typeface="HY헤드라인M" pitchFamily="18" charset="-127"/>
                  <a:ea typeface="HY헤드라인M" pitchFamily="18" charset="-127"/>
                </a:rPr>
                <a:t>백종기</a:t>
              </a:r>
              <a:r>
                <a:rPr lang="ko-KR" altLang="en-US" sz="1000" u="sng" dirty="0" smtClean="0"/>
                <a:t>      </a:t>
              </a:r>
              <a:endParaRPr lang="ko-KR" altLang="en-US" sz="1000" u="sng" dirty="0"/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3817916" y="2678723"/>
              <a:ext cx="93610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 smtClean="0"/>
                <a:t> </a:t>
              </a:r>
              <a:r>
                <a:rPr lang="ko-KR" altLang="en-US" sz="1000" dirty="0" smtClean="0">
                  <a:latin typeface="HY헤드라인M" pitchFamily="18" charset="-127"/>
                  <a:ea typeface="HY헤드라인M" pitchFamily="18" charset="-127"/>
                </a:rPr>
                <a:t>★  김민희</a:t>
              </a:r>
              <a:r>
                <a:rPr lang="ko-KR" altLang="en-US" sz="1000" u="sng" dirty="0" smtClean="0"/>
                <a:t>      </a:t>
              </a:r>
              <a:endParaRPr lang="ko-KR" altLang="en-US" sz="1000" u="sng" dirty="0"/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3817916" y="2966755"/>
              <a:ext cx="93610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 smtClean="0"/>
                <a:t> </a:t>
              </a:r>
              <a:r>
                <a:rPr lang="ko-KR" altLang="en-US" sz="1000" dirty="0" smtClean="0">
                  <a:latin typeface="HY헤드라인M" pitchFamily="18" charset="-127"/>
                  <a:ea typeface="HY헤드라인M" pitchFamily="18" charset="-127"/>
                </a:rPr>
                <a:t>★  진민경</a:t>
              </a:r>
              <a:r>
                <a:rPr lang="ko-KR" altLang="en-US" sz="1000" u="sng" dirty="0" smtClean="0"/>
                <a:t>      </a:t>
              </a:r>
              <a:endParaRPr lang="ko-KR" altLang="en-US" sz="1000" u="sng" dirty="0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3817916" y="3254787"/>
              <a:ext cx="93610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 smtClean="0"/>
                <a:t> </a:t>
              </a:r>
              <a:r>
                <a:rPr lang="ko-KR" altLang="en-US" sz="1000" dirty="0" smtClean="0">
                  <a:latin typeface="HY헤드라인M" pitchFamily="18" charset="-127"/>
                  <a:ea typeface="HY헤드라인M" pitchFamily="18" charset="-127"/>
                </a:rPr>
                <a:t>★  </a:t>
              </a:r>
              <a:r>
                <a:rPr lang="ko-KR" altLang="en-US" sz="1000" dirty="0" smtClean="0"/>
                <a:t>김성진</a:t>
              </a:r>
              <a:r>
                <a:rPr lang="ko-KR" altLang="en-US" sz="1000" u="sng" dirty="0" smtClean="0"/>
                <a:t>      </a:t>
              </a:r>
              <a:endParaRPr lang="ko-KR" altLang="en-US" sz="1000" u="sng" dirty="0"/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1835696" y="1340768"/>
              <a:ext cx="1692188" cy="3291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/>
                <a:t>(</a:t>
              </a:r>
              <a:r>
                <a:rPr lang="ko-KR" altLang="en-US" sz="1200" dirty="0" smtClean="0"/>
                <a:t>대화방이름</a:t>
              </a:r>
              <a:r>
                <a:rPr lang="en-US" altLang="ko-KR" sz="1200" dirty="0" smtClean="0"/>
                <a:t>)</a:t>
              </a:r>
              <a:endParaRPr lang="ko-KR" altLang="en-US" sz="1200" dirty="0"/>
            </a:p>
          </p:txBody>
        </p:sp>
        <p:cxnSp>
          <p:nvCxnSpPr>
            <p:cNvPr id="62" name="직선 연결선 61"/>
            <p:cNvCxnSpPr/>
            <p:nvPr/>
          </p:nvCxnSpPr>
          <p:spPr>
            <a:xfrm>
              <a:off x="3529884" y="1700808"/>
              <a:ext cx="0" cy="388843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이등변 삼각형 62"/>
            <p:cNvSpPr/>
            <p:nvPr/>
          </p:nvSpPr>
          <p:spPr>
            <a:xfrm>
              <a:off x="3529884" y="1727230"/>
              <a:ext cx="216024" cy="176391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이등변 삼각형 63"/>
            <p:cNvSpPr/>
            <p:nvPr/>
          </p:nvSpPr>
          <p:spPr>
            <a:xfrm flipV="1">
              <a:off x="3529884" y="5455215"/>
              <a:ext cx="216024" cy="134024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직사각형 64"/>
            <p:cNvSpPr/>
            <p:nvPr/>
          </p:nvSpPr>
          <p:spPr>
            <a:xfrm>
              <a:off x="1711505" y="5671241"/>
              <a:ext cx="1852383" cy="27803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모서리가 둥근 직사각형 36"/>
            <p:cNvSpPr/>
            <p:nvPr/>
          </p:nvSpPr>
          <p:spPr>
            <a:xfrm>
              <a:off x="3779912" y="5661248"/>
              <a:ext cx="360040" cy="305843"/>
            </a:xfrm>
            <a:prstGeom prst="roundRect">
              <a:avLst/>
            </a:prstGeom>
            <a:solidFill>
              <a:schemeClr val="bg1"/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rgbClr val="000000"/>
                  </a:solidFill>
                </a:rPr>
                <a:t>+</a:t>
              </a:r>
            </a:p>
          </p:txBody>
        </p:sp>
        <p:sp>
          <p:nvSpPr>
            <p:cNvPr id="67" name="모서리가 둥근 직사각형 36"/>
            <p:cNvSpPr/>
            <p:nvPr/>
          </p:nvSpPr>
          <p:spPr>
            <a:xfrm>
              <a:off x="4211960" y="5661248"/>
              <a:ext cx="649208" cy="305843"/>
            </a:xfrm>
            <a:prstGeom prst="roundRect">
              <a:avLst/>
            </a:prstGeom>
            <a:solidFill>
              <a:schemeClr val="bg1"/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>
                  <a:solidFill>
                    <a:srgbClr val="000000"/>
                  </a:solidFill>
                </a:rPr>
                <a:t>보내기</a:t>
              </a:r>
              <a:endParaRPr lang="ko-KR" altLang="en-US" sz="1100" dirty="0">
                <a:solidFill>
                  <a:srgbClr val="000000"/>
                </a:solidFill>
              </a:endParaRPr>
            </a:p>
          </p:txBody>
        </p:sp>
        <p:sp>
          <p:nvSpPr>
            <p:cNvPr id="68" name="이등변 삼각형 67"/>
            <p:cNvSpPr/>
            <p:nvPr/>
          </p:nvSpPr>
          <p:spPr>
            <a:xfrm flipV="1">
              <a:off x="1765688" y="5759733"/>
              <a:ext cx="45719" cy="67012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직사각형 68"/>
            <p:cNvSpPr/>
            <p:nvPr/>
          </p:nvSpPr>
          <p:spPr>
            <a:xfrm>
              <a:off x="2267744" y="5671240"/>
              <a:ext cx="1448644" cy="2780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1691680" y="5670128"/>
              <a:ext cx="93610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 smtClean="0"/>
                <a:t>   전체</a:t>
              </a:r>
              <a:r>
                <a:rPr lang="ko-KR" altLang="en-US" sz="1000" u="sng" dirty="0" smtClean="0"/>
                <a:t>      </a:t>
              </a:r>
              <a:endParaRPr lang="ko-KR" altLang="en-US" sz="1000" u="sng" dirty="0"/>
            </a:p>
          </p:txBody>
        </p:sp>
      </p:grpSp>
    </p:spTree>
    <p:extLst>
      <p:ext uri="{BB962C8B-B14F-4D97-AF65-F5344CB8AC3E}">
        <p14:creationId xmlns:p14="http://schemas.microsoft.com/office/powerpoint/2010/main" val="428550224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/>
        </p:nvSpPr>
        <p:spPr>
          <a:xfrm>
            <a:off x="-15553" y="85586"/>
            <a:ext cx="2153667" cy="671526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7287" tIns="53643" rIns="107287" bIns="53643"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277695" y="6525312"/>
            <a:ext cx="5314236" cy="246833"/>
          </a:xfrm>
          <a:prstGeom prst="rect">
            <a:avLst/>
          </a:prstGeom>
          <a:noFill/>
        </p:spPr>
        <p:txBody>
          <a:bodyPr wrap="square" lIns="107287" tIns="53643" rIns="107287" bIns="53643" rtlCol="0">
            <a:spAutoFit/>
          </a:bodyPr>
          <a:lstStyle/>
          <a:p>
            <a:pPr algn="ctr"/>
            <a:r>
              <a:rPr lang="en-US" altLang="ko-KR" sz="800" b="1" spc="352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- Copyrightⓒ2015All rights reserved by </a:t>
            </a:r>
            <a:r>
              <a:rPr lang="en-US" altLang="ko-KR" sz="9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L e o p a r d </a:t>
            </a:r>
            <a:endParaRPr lang="ko-KR" altLang="en-US" sz="800" b="1" spc="352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40524" y="135255"/>
            <a:ext cx="1687522" cy="477666"/>
          </a:xfrm>
          <a:prstGeom prst="rect">
            <a:avLst/>
          </a:prstGeom>
          <a:noFill/>
          <a:ln w="38100" cap="sq">
            <a:noFill/>
            <a:miter lim="800000"/>
          </a:ln>
        </p:spPr>
        <p:txBody>
          <a:bodyPr wrap="square" lIns="107287" tIns="53643" rIns="107287" bIns="53643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C</a:t>
            </a:r>
            <a:r>
              <a:rPr lang="en-US" altLang="ko-KR" sz="24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ontents</a:t>
            </a:r>
            <a:endParaRPr lang="en-US" altLang="ko-KR" sz="24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881883" y="885632"/>
            <a:ext cx="8175573" cy="5086736"/>
            <a:chOff x="881883" y="1222584"/>
            <a:chExt cx="8175573" cy="5086736"/>
          </a:xfrm>
        </p:grpSpPr>
        <p:sp>
          <p:nvSpPr>
            <p:cNvPr id="15" name="TextBox 14"/>
            <p:cNvSpPr txBox="1"/>
            <p:nvPr/>
          </p:nvSpPr>
          <p:spPr>
            <a:xfrm>
              <a:off x="910414" y="1222584"/>
              <a:ext cx="1224136" cy="754664"/>
            </a:xfrm>
            <a:prstGeom prst="rect">
              <a:avLst/>
            </a:prstGeom>
            <a:noFill/>
          </p:spPr>
          <p:txBody>
            <a:bodyPr wrap="square" lIns="107287" tIns="53643" rIns="107287" bIns="53643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altLang="ko-KR" sz="2800" b="1" dirty="0" smtClean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01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104771" y="1365311"/>
              <a:ext cx="4413503" cy="597698"/>
            </a:xfrm>
            <a:prstGeom prst="rect">
              <a:avLst/>
            </a:prstGeom>
            <a:noFill/>
          </p:spPr>
          <p:txBody>
            <a:bodyPr wrap="square" lIns="107287" tIns="53643" rIns="107287" bIns="53643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4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개발 </a:t>
              </a:r>
              <a:r>
                <a:rPr lang="ko-KR" altLang="en-US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배경 및 </a:t>
              </a:r>
              <a:r>
                <a:rPr lang="ko-KR" altLang="en-US" sz="24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목적</a:t>
              </a:r>
              <a:endParaRPr lang="en-US" altLang="ko-KR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907673" y="1856218"/>
              <a:ext cx="1224136" cy="754664"/>
            </a:xfrm>
            <a:prstGeom prst="rect">
              <a:avLst/>
            </a:prstGeom>
            <a:noFill/>
          </p:spPr>
          <p:txBody>
            <a:bodyPr wrap="square" lIns="107287" tIns="53643" rIns="107287" bIns="53643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altLang="ko-KR" sz="2800" b="1" dirty="0" smtClean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02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104771" y="2087662"/>
              <a:ext cx="4413503" cy="477666"/>
            </a:xfrm>
            <a:prstGeom prst="rect">
              <a:avLst/>
            </a:prstGeom>
            <a:noFill/>
          </p:spPr>
          <p:txBody>
            <a:bodyPr wrap="square" lIns="107287" tIns="53643" rIns="107287" bIns="53643" rtlCol="0">
              <a:spAutoFit/>
            </a:bodyPr>
            <a:lstStyle/>
            <a:p>
              <a:r>
                <a:rPr lang="ko-KR" altLang="en-US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개발 범위 및 주요 기능</a:t>
              </a:r>
              <a:endPara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907673" y="2489852"/>
              <a:ext cx="1224136" cy="754664"/>
            </a:xfrm>
            <a:prstGeom prst="rect">
              <a:avLst/>
            </a:prstGeom>
            <a:noFill/>
          </p:spPr>
          <p:txBody>
            <a:bodyPr wrap="square" lIns="107287" tIns="53643" rIns="107287" bIns="53643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altLang="ko-KR" sz="2800" b="1" dirty="0" smtClean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03</a:t>
              </a: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2104771" y="2689982"/>
              <a:ext cx="4413503" cy="477666"/>
            </a:xfrm>
            <a:prstGeom prst="rect">
              <a:avLst/>
            </a:prstGeom>
            <a:noFill/>
          </p:spPr>
          <p:txBody>
            <a:bodyPr wrap="square" lIns="107287" tIns="53643" rIns="107287" bIns="53643" rtlCol="0">
              <a:spAutoFit/>
            </a:bodyPr>
            <a:lstStyle/>
            <a:p>
              <a:r>
                <a:rPr lang="ko-KR" altLang="en-US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개발 환경 및 구현 기술</a:t>
              </a:r>
              <a:endPara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907673" y="3123486"/>
              <a:ext cx="1224136" cy="754664"/>
            </a:xfrm>
            <a:prstGeom prst="rect">
              <a:avLst/>
            </a:prstGeom>
            <a:noFill/>
          </p:spPr>
          <p:txBody>
            <a:bodyPr wrap="square" lIns="107287" tIns="53643" rIns="107287" bIns="53643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altLang="ko-KR" sz="2800" b="1" dirty="0" smtClean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04</a:t>
              </a: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2104771" y="3292302"/>
              <a:ext cx="4413503" cy="477666"/>
            </a:xfrm>
            <a:prstGeom prst="rect">
              <a:avLst/>
            </a:prstGeom>
            <a:noFill/>
          </p:spPr>
          <p:txBody>
            <a:bodyPr wrap="square" lIns="107287" tIns="53643" rIns="107287" bIns="53643" rtlCol="0">
              <a:spAutoFit/>
            </a:bodyPr>
            <a:lstStyle/>
            <a:p>
              <a:r>
                <a:rPr lang="ko-KR" altLang="en-US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팀원구성 및 역할</a:t>
              </a:r>
              <a:endPara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907673" y="3757120"/>
              <a:ext cx="1224136" cy="754664"/>
            </a:xfrm>
            <a:prstGeom prst="rect">
              <a:avLst/>
            </a:prstGeom>
            <a:noFill/>
          </p:spPr>
          <p:txBody>
            <a:bodyPr wrap="square" lIns="107287" tIns="53643" rIns="107287" bIns="53643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altLang="ko-KR" sz="2800" b="1" dirty="0" smtClean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05</a:t>
              </a: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2104771" y="3894622"/>
              <a:ext cx="6952685" cy="477666"/>
            </a:xfrm>
            <a:prstGeom prst="rect">
              <a:avLst/>
            </a:prstGeom>
            <a:noFill/>
          </p:spPr>
          <p:txBody>
            <a:bodyPr wrap="square" lIns="107287" tIns="53643" rIns="107287" bIns="53643" rtlCol="0">
              <a:spAutoFit/>
            </a:bodyPr>
            <a:lstStyle/>
            <a:p>
              <a:r>
                <a:rPr lang="ko-KR" altLang="en-US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화면 </a:t>
              </a:r>
              <a:r>
                <a:rPr lang="ko-KR" altLang="en-US" sz="24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설계</a:t>
              </a:r>
              <a:r>
                <a:rPr lang="en-US" altLang="ko-KR" sz="24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,</a:t>
              </a:r>
              <a:r>
                <a:rPr lang="ko-KR" altLang="en-US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 </a:t>
              </a:r>
              <a:r>
                <a:rPr lang="ko-KR" altLang="en-US" sz="24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구현결과 </a:t>
              </a:r>
              <a:r>
                <a:rPr lang="ko-KR" altLang="en-US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및 </a:t>
              </a:r>
              <a:r>
                <a:rPr lang="ko-KR" altLang="en-US" sz="24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시연</a:t>
              </a:r>
              <a:endPara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907673" y="4355084"/>
              <a:ext cx="1224136" cy="679259"/>
            </a:xfrm>
            <a:prstGeom prst="rect">
              <a:avLst/>
            </a:prstGeom>
            <a:noFill/>
          </p:spPr>
          <p:txBody>
            <a:bodyPr wrap="square" lIns="107287" tIns="53643" rIns="107287" bIns="53643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altLang="ko-KR" sz="2800" b="1" dirty="0" smtClean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06</a:t>
              </a: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2131809" y="4549452"/>
              <a:ext cx="4413503" cy="477666"/>
            </a:xfrm>
            <a:prstGeom prst="rect">
              <a:avLst/>
            </a:prstGeom>
            <a:noFill/>
          </p:spPr>
          <p:txBody>
            <a:bodyPr wrap="square" lIns="107287" tIns="53643" rIns="107287" bIns="53643" rtlCol="0">
              <a:spAutoFit/>
            </a:bodyPr>
            <a:lstStyle/>
            <a:p>
              <a:r>
                <a:rPr lang="ko-KR" altLang="en-US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클래스 </a:t>
              </a:r>
              <a:r>
                <a:rPr lang="ko-KR" altLang="en-US" sz="24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설계</a:t>
              </a:r>
              <a:endPara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892760" y="4984148"/>
              <a:ext cx="1224136" cy="679259"/>
            </a:xfrm>
            <a:prstGeom prst="rect">
              <a:avLst/>
            </a:prstGeom>
            <a:noFill/>
          </p:spPr>
          <p:txBody>
            <a:bodyPr wrap="square" lIns="107287" tIns="53643" rIns="107287" bIns="53643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altLang="ko-KR" sz="2800" b="1" dirty="0" smtClean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07</a:t>
              </a: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2134550" y="5157751"/>
              <a:ext cx="4413503" cy="477666"/>
            </a:xfrm>
            <a:prstGeom prst="rect">
              <a:avLst/>
            </a:prstGeom>
            <a:noFill/>
          </p:spPr>
          <p:txBody>
            <a:bodyPr wrap="square" lIns="107287" tIns="53643" rIns="107287" bIns="53643" rtlCol="0">
              <a:spAutoFit/>
            </a:bodyPr>
            <a:lstStyle/>
            <a:p>
              <a:r>
                <a:rPr lang="ko-KR" altLang="en-US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프로토콜 명세서</a:t>
              </a:r>
              <a:endPara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881883" y="5630061"/>
              <a:ext cx="1224136" cy="679259"/>
            </a:xfrm>
            <a:prstGeom prst="rect">
              <a:avLst/>
            </a:prstGeom>
            <a:noFill/>
          </p:spPr>
          <p:txBody>
            <a:bodyPr wrap="square" lIns="107287" tIns="53643" rIns="107287" bIns="53643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altLang="ko-KR" sz="2800" b="1" dirty="0" smtClean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08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123673" y="5759646"/>
              <a:ext cx="4413503" cy="477666"/>
            </a:xfrm>
            <a:prstGeom prst="rect">
              <a:avLst/>
            </a:prstGeom>
            <a:noFill/>
          </p:spPr>
          <p:txBody>
            <a:bodyPr wrap="square" lIns="107287" tIns="53643" rIns="107287" bIns="53643" rtlCol="0">
              <a:spAutoFit/>
            </a:bodyPr>
            <a:lstStyle/>
            <a:p>
              <a:r>
                <a:rPr lang="ko-KR" altLang="en-US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프로젝트 후기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1761178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90152"/>
            <a:ext cx="9906000" cy="67098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7287" tIns="53643" rIns="107287" bIns="53643" rtlCol="0" anchor="ctr"/>
          <a:lstStyle/>
          <a:p>
            <a:pPr algn="ctr"/>
            <a:endParaRPr lang="ko-KR" altLang="en-US"/>
          </a:p>
        </p:txBody>
      </p:sp>
      <p:grpSp>
        <p:nvGrpSpPr>
          <p:cNvPr id="29" name="그룹 28"/>
          <p:cNvGrpSpPr/>
          <p:nvPr/>
        </p:nvGrpSpPr>
        <p:grpSpPr>
          <a:xfrm>
            <a:off x="200522" y="179115"/>
            <a:ext cx="4608462" cy="865138"/>
            <a:chOff x="200522" y="256041"/>
            <a:chExt cx="2952278" cy="1431771"/>
          </a:xfrm>
        </p:grpSpPr>
        <p:sp>
          <p:nvSpPr>
            <p:cNvPr id="13" name="TextBox 12"/>
            <p:cNvSpPr txBox="1"/>
            <p:nvPr/>
          </p:nvSpPr>
          <p:spPr>
            <a:xfrm>
              <a:off x="848544" y="256041"/>
              <a:ext cx="2304256" cy="982483"/>
            </a:xfrm>
            <a:prstGeom prst="rect">
              <a:avLst/>
            </a:prstGeom>
            <a:noFill/>
          </p:spPr>
          <p:txBody>
            <a:bodyPr wrap="square" lIns="107287" tIns="53643" rIns="107287" bIns="53643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구현 결과 화면</a:t>
              </a:r>
              <a:endParaRPr lang="en-US" altLang="ko-KR" sz="2400" spc="-150" dirty="0">
                <a:solidFill>
                  <a:schemeClr val="accent1">
                    <a:lumMod val="75000"/>
                  </a:schemeClr>
                </a:solidFill>
                <a:latin typeface="Noto Sans Korean Bold" pitchFamily="34" charset="-127"/>
                <a:ea typeface="Noto Sans Korean Bold" pitchFamily="34" charset="-127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00522" y="286064"/>
              <a:ext cx="1040269" cy="1401748"/>
            </a:xfrm>
            <a:prstGeom prst="rect">
              <a:avLst/>
            </a:prstGeom>
            <a:noFill/>
          </p:spPr>
          <p:txBody>
            <a:bodyPr wrap="square" lIns="107287" tIns="53643" rIns="107287" bIns="53643" rtlCol="0">
              <a:spAutoFit/>
            </a:bodyPr>
            <a:lstStyle/>
            <a:p>
              <a:r>
                <a:rPr lang="en-US" altLang="ko-KR" sz="4800" spc="-352" dirty="0">
                  <a:solidFill>
                    <a:srgbClr val="00B0F0"/>
                  </a:solidFill>
                  <a:latin typeface="210 동화책 R" pitchFamily="18" charset="-127"/>
                  <a:ea typeface="210 동화책 R" pitchFamily="18" charset="-127"/>
                </a:rPr>
                <a:t>05</a:t>
              </a:r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2277695" y="6525312"/>
            <a:ext cx="5314236" cy="246833"/>
          </a:xfrm>
          <a:prstGeom prst="rect">
            <a:avLst/>
          </a:prstGeom>
          <a:noFill/>
        </p:spPr>
        <p:txBody>
          <a:bodyPr wrap="square" lIns="107287" tIns="53643" rIns="107287" bIns="53643" rtlCol="0">
            <a:spAutoFit/>
          </a:bodyPr>
          <a:lstStyle/>
          <a:p>
            <a:pPr algn="ctr"/>
            <a:r>
              <a:rPr lang="en-US" altLang="ko-KR" sz="800" b="1" spc="352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- Copyrightⓒ2015All rights reserved by </a:t>
            </a:r>
            <a:r>
              <a:rPr lang="en-US" altLang="ko-KR" sz="9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L e o p a r d </a:t>
            </a:r>
            <a:endParaRPr lang="ko-KR" altLang="en-US" sz="800" b="1" spc="352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17" name="직선 연결선 16"/>
          <p:cNvCxnSpPr/>
          <p:nvPr/>
        </p:nvCxnSpPr>
        <p:spPr>
          <a:xfrm>
            <a:off x="4376936" y="1906073"/>
            <a:ext cx="0" cy="418722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5" name="그룹 14"/>
          <p:cNvGrpSpPr/>
          <p:nvPr/>
        </p:nvGrpSpPr>
        <p:grpSpPr>
          <a:xfrm>
            <a:off x="491995" y="1103110"/>
            <a:ext cx="3596909" cy="597698"/>
            <a:chOff x="200522" y="1253360"/>
            <a:chExt cx="3596909" cy="597698"/>
          </a:xfrm>
        </p:grpSpPr>
        <p:sp>
          <p:nvSpPr>
            <p:cNvPr id="16" name="TextBox 15"/>
            <p:cNvSpPr txBox="1"/>
            <p:nvPr/>
          </p:nvSpPr>
          <p:spPr>
            <a:xfrm>
              <a:off x="200522" y="1253360"/>
              <a:ext cx="3596909" cy="597698"/>
            </a:xfrm>
            <a:prstGeom prst="rect">
              <a:avLst/>
            </a:prstGeom>
            <a:noFill/>
          </p:spPr>
          <p:txBody>
            <a:bodyPr wrap="square" lIns="107287" tIns="53643" rIns="107287" bIns="53643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4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대화방</a:t>
              </a:r>
              <a:endPara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cxnSp>
          <p:nvCxnSpPr>
            <p:cNvPr id="18" name="직선 연결선 17"/>
            <p:cNvCxnSpPr/>
            <p:nvPr/>
          </p:nvCxnSpPr>
          <p:spPr>
            <a:xfrm>
              <a:off x="323996" y="1412776"/>
              <a:ext cx="809139" cy="0"/>
            </a:xfrm>
            <a:prstGeom prst="line">
              <a:avLst/>
            </a:prstGeom>
            <a:ln w="381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3087" y="1755264"/>
            <a:ext cx="3168000" cy="39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그룹 13"/>
          <p:cNvGrpSpPr/>
          <p:nvPr/>
        </p:nvGrpSpPr>
        <p:grpSpPr>
          <a:xfrm>
            <a:off x="613087" y="5301208"/>
            <a:ext cx="628859" cy="332691"/>
            <a:chOff x="645369" y="4608477"/>
            <a:chExt cx="628859" cy="332691"/>
          </a:xfrm>
        </p:grpSpPr>
        <p:sp>
          <p:nvSpPr>
            <p:cNvPr id="20" name="직사각형 19"/>
            <p:cNvSpPr/>
            <p:nvPr/>
          </p:nvSpPr>
          <p:spPr>
            <a:xfrm>
              <a:off x="704528" y="4688994"/>
              <a:ext cx="569700" cy="252174"/>
            </a:xfrm>
            <a:prstGeom prst="rect">
              <a:avLst/>
            </a:prstGeom>
            <a:noFill/>
            <a:ln w="3175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타원 21"/>
            <p:cNvSpPr/>
            <p:nvPr/>
          </p:nvSpPr>
          <p:spPr>
            <a:xfrm>
              <a:off x="645369" y="4608477"/>
              <a:ext cx="133473" cy="13347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 smtClean="0"/>
                <a:t>1</a:t>
              </a:r>
              <a:endParaRPr lang="ko-KR" altLang="en-US" sz="1050" dirty="0"/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1212075" y="5301208"/>
            <a:ext cx="1652693" cy="332691"/>
            <a:chOff x="645369" y="4608477"/>
            <a:chExt cx="1652693" cy="332691"/>
          </a:xfrm>
        </p:grpSpPr>
        <p:sp>
          <p:nvSpPr>
            <p:cNvPr id="24" name="직사각형 23"/>
            <p:cNvSpPr/>
            <p:nvPr/>
          </p:nvSpPr>
          <p:spPr>
            <a:xfrm>
              <a:off x="704528" y="4688994"/>
              <a:ext cx="1593534" cy="252174"/>
            </a:xfrm>
            <a:prstGeom prst="rect">
              <a:avLst/>
            </a:prstGeom>
            <a:noFill/>
            <a:ln w="3175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타원 24"/>
            <p:cNvSpPr/>
            <p:nvPr/>
          </p:nvSpPr>
          <p:spPr>
            <a:xfrm>
              <a:off x="645369" y="4608477"/>
              <a:ext cx="133473" cy="13347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 smtClean="0"/>
                <a:t>2</a:t>
              </a:r>
              <a:endParaRPr lang="ko-KR" altLang="en-US" sz="1050" dirty="0"/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2777684" y="5301208"/>
            <a:ext cx="465690" cy="332691"/>
            <a:chOff x="645369" y="4608477"/>
            <a:chExt cx="465690" cy="332691"/>
          </a:xfrm>
        </p:grpSpPr>
        <p:sp>
          <p:nvSpPr>
            <p:cNvPr id="27" name="직사각형 26"/>
            <p:cNvSpPr/>
            <p:nvPr/>
          </p:nvSpPr>
          <p:spPr>
            <a:xfrm>
              <a:off x="704528" y="4688994"/>
              <a:ext cx="406531" cy="252174"/>
            </a:xfrm>
            <a:prstGeom prst="rect">
              <a:avLst/>
            </a:prstGeom>
            <a:noFill/>
            <a:ln w="3175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타원 27"/>
            <p:cNvSpPr/>
            <p:nvPr/>
          </p:nvSpPr>
          <p:spPr>
            <a:xfrm>
              <a:off x="645369" y="4608477"/>
              <a:ext cx="133473" cy="13347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 smtClean="0"/>
                <a:t>3</a:t>
              </a:r>
              <a:endParaRPr lang="ko-KR" altLang="en-US" sz="1050" dirty="0"/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3152800" y="5301208"/>
            <a:ext cx="545743" cy="332691"/>
            <a:chOff x="645369" y="4608477"/>
            <a:chExt cx="545743" cy="332691"/>
          </a:xfrm>
        </p:grpSpPr>
        <p:sp>
          <p:nvSpPr>
            <p:cNvPr id="31" name="직사각형 30"/>
            <p:cNvSpPr/>
            <p:nvPr/>
          </p:nvSpPr>
          <p:spPr>
            <a:xfrm>
              <a:off x="704528" y="4688994"/>
              <a:ext cx="486584" cy="252174"/>
            </a:xfrm>
            <a:prstGeom prst="rect">
              <a:avLst/>
            </a:prstGeom>
            <a:noFill/>
            <a:ln w="3175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타원 31"/>
            <p:cNvSpPr/>
            <p:nvPr/>
          </p:nvSpPr>
          <p:spPr>
            <a:xfrm>
              <a:off x="645369" y="4608477"/>
              <a:ext cx="133473" cy="13347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 smtClean="0"/>
                <a:t>4</a:t>
              </a:r>
              <a:endParaRPr lang="ko-KR" altLang="en-US" sz="1050" dirty="0"/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3105398" y="1906073"/>
            <a:ext cx="593145" cy="332691"/>
            <a:chOff x="645369" y="4608477"/>
            <a:chExt cx="593145" cy="332691"/>
          </a:xfrm>
        </p:grpSpPr>
        <p:sp>
          <p:nvSpPr>
            <p:cNvPr id="35" name="직사각형 34"/>
            <p:cNvSpPr/>
            <p:nvPr/>
          </p:nvSpPr>
          <p:spPr>
            <a:xfrm>
              <a:off x="704528" y="4688994"/>
              <a:ext cx="533986" cy="252174"/>
            </a:xfrm>
            <a:prstGeom prst="rect">
              <a:avLst/>
            </a:prstGeom>
            <a:noFill/>
            <a:ln w="3175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타원 35"/>
            <p:cNvSpPr/>
            <p:nvPr/>
          </p:nvSpPr>
          <p:spPr>
            <a:xfrm>
              <a:off x="645369" y="4608477"/>
              <a:ext cx="133473" cy="13347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 smtClean="0"/>
                <a:t>5</a:t>
              </a:r>
              <a:endParaRPr lang="ko-KR" altLang="en-US" sz="1050" dirty="0"/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5013053" y="2608741"/>
            <a:ext cx="3917502" cy="261610"/>
            <a:chOff x="5035551" y="1700808"/>
            <a:chExt cx="3917502" cy="261610"/>
          </a:xfrm>
        </p:grpSpPr>
        <p:sp>
          <p:nvSpPr>
            <p:cNvPr id="38" name="타원 37"/>
            <p:cNvSpPr/>
            <p:nvPr/>
          </p:nvSpPr>
          <p:spPr>
            <a:xfrm>
              <a:off x="5035551" y="1700808"/>
              <a:ext cx="133473" cy="13347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 smtClean="0"/>
                <a:t>1</a:t>
              </a:r>
              <a:endParaRPr lang="ko-KR" altLang="en-US" sz="1050" dirty="0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5136629" y="1700808"/>
              <a:ext cx="381642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50" dirty="0" smtClean="0"/>
                <a:t>귓속말 </a:t>
              </a:r>
              <a:r>
                <a:rPr lang="en-US" altLang="ko-KR" sz="1050" dirty="0" smtClean="0"/>
                <a:t>: </a:t>
              </a:r>
              <a:r>
                <a:rPr lang="ko-KR" altLang="en-US" sz="1050" dirty="0" smtClean="0"/>
                <a:t>귓속말 선택</a:t>
              </a:r>
              <a:endParaRPr lang="ko-KR" altLang="en-US" sz="1050" dirty="0"/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5013053" y="3033967"/>
            <a:ext cx="3917502" cy="261610"/>
            <a:chOff x="5035551" y="1700808"/>
            <a:chExt cx="3917502" cy="261610"/>
          </a:xfrm>
        </p:grpSpPr>
        <p:sp>
          <p:nvSpPr>
            <p:cNvPr id="41" name="타원 40"/>
            <p:cNvSpPr/>
            <p:nvPr/>
          </p:nvSpPr>
          <p:spPr>
            <a:xfrm>
              <a:off x="5035551" y="1700808"/>
              <a:ext cx="133473" cy="13347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/>
                <a:t>2</a:t>
              </a:r>
              <a:endParaRPr lang="ko-KR" altLang="en-US" sz="1050" dirty="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5136629" y="1700808"/>
              <a:ext cx="381642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50" dirty="0" smtClean="0"/>
                <a:t>대화 입력 창</a:t>
              </a:r>
              <a:r>
                <a:rPr lang="en-US" altLang="ko-KR" sz="1050" dirty="0" smtClean="0"/>
                <a:t> : </a:t>
              </a:r>
              <a:r>
                <a:rPr lang="ko-KR" altLang="en-US" sz="1050" dirty="0" smtClean="0"/>
                <a:t>대화 입력</a:t>
              </a:r>
              <a:endParaRPr lang="ko-KR" altLang="en-US" sz="1050" dirty="0"/>
            </a:p>
          </p:txBody>
        </p:sp>
      </p:grpSp>
      <p:grpSp>
        <p:nvGrpSpPr>
          <p:cNvPr id="43" name="그룹 42"/>
          <p:cNvGrpSpPr/>
          <p:nvPr/>
        </p:nvGrpSpPr>
        <p:grpSpPr>
          <a:xfrm>
            <a:off x="5013052" y="3459193"/>
            <a:ext cx="4476451" cy="253916"/>
            <a:chOff x="5035551" y="1700808"/>
            <a:chExt cx="3917502" cy="253916"/>
          </a:xfrm>
        </p:grpSpPr>
        <p:sp>
          <p:nvSpPr>
            <p:cNvPr id="44" name="타원 43"/>
            <p:cNvSpPr/>
            <p:nvPr/>
          </p:nvSpPr>
          <p:spPr>
            <a:xfrm>
              <a:off x="5035551" y="1700808"/>
              <a:ext cx="133473" cy="13347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/>
                <a:t>3</a:t>
              </a:r>
              <a:endParaRPr lang="ko-KR" altLang="en-US" sz="1050" dirty="0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5136629" y="1700808"/>
              <a:ext cx="3816424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50" dirty="0" smtClean="0"/>
                <a:t>파일 전송 </a:t>
              </a:r>
              <a:r>
                <a:rPr lang="en-US" altLang="ko-KR" sz="1050" dirty="0" smtClean="0"/>
                <a:t>: </a:t>
              </a:r>
              <a:r>
                <a:rPr lang="ko-KR" altLang="en-US" sz="1050" dirty="0" smtClean="0"/>
                <a:t>버튼 선택 시 파일 전송 </a:t>
              </a:r>
              <a:endParaRPr lang="ko-KR" altLang="en-US" sz="1050" dirty="0"/>
            </a:p>
          </p:txBody>
        </p:sp>
      </p:grpSp>
      <p:grpSp>
        <p:nvGrpSpPr>
          <p:cNvPr id="46" name="그룹 45"/>
          <p:cNvGrpSpPr/>
          <p:nvPr/>
        </p:nvGrpSpPr>
        <p:grpSpPr>
          <a:xfrm>
            <a:off x="5013053" y="3884419"/>
            <a:ext cx="3917502" cy="261610"/>
            <a:chOff x="5035551" y="1700808"/>
            <a:chExt cx="3917502" cy="261610"/>
          </a:xfrm>
        </p:grpSpPr>
        <p:sp>
          <p:nvSpPr>
            <p:cNvPr id="47" name="타원 46"/>
            <p:cNvSpPr/>
            <p:nvPr/>
          </p:nvSpPr>
          <p:spPr>
            <a:xfrm>
              <a:off x="5035551" y="1700808"/>
              <a:ext cx="133473" cy="13347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/>
                <a:t>4</a:t>
              </a:r>
              <a:endParaRPr lang="ko-KR" altLang="en-US" sz="1050" dirty="0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5136629" y="1700808"/>
              <a:ext cx="381642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50" dirty="0" smtClean="0"/>
                <a:t>보내기 </a:t>
              </a:r>
              <a:r>
                <a:rPr lang="en-US" altLang="ko-KR" sz="1050" dirty="0" smtClean="0"/>
                <a:t>: </a:t>
              </a:r>
              <a:r>
                <a:rPr lang="ko-KR" altLang="en-US" sz="1050" dirty="0" smtClean="0"/>
                <a:t>대화 보내기</a:t>
              </a:r>
              <a:endParaRPr lang="ko-KR" altLang="en-US" sz="1050" dirty="0"/>
            </a:p>
          </p:txBody>
        </p:sp>
      </p:grpSp>
      <p:grpSp>
        <p:nvGrpSpPr>
          <p:cNvPr id="49" name="그룹 48"/>
          <p:cNvGrpSpPr/>
          <p:nvPr/>
        </p:nvGrpSpPr>
        <p:grpSpPr>
          <a:xfrm>
            <a:off x="5013053" y="4309646"/>
            <a:ext cx="4260427" cy="253916"/>
            <a:chOff x="5035551" y="1700808"/>
            <a:chExt cx="3917502" cy="253916"/>
          </a:xfrm>
        </p:grpSpPr>
        <p:sp>
          <p:nvSpPr>
            <p:cNvPr id="50" name="타원 49"/>
            <p:cNvSpPr/>
            <p:nvPr/>
          </p:nvSpPr>
          <p:spPr>
            <a:xfrm>
              <a:off x="5035551" y="1700808"/>
              <a:ext cx="133473" cy="13347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/>
                <a:t>5</a:t>
              </a:r>
              <a:endParaRPr lang="ko-KR" altLang="en-US" sz="1050" dirty="0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5136629" y="1700808"/>
              <a:ext cx="3816424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50" dirty="0" smtClean="0"/>
                <a:t>나가기 </a:t>
              </a:r>
              <a:r>
                <a:rPr lang="en-US" altLang="ko-KR" sz="1050" dirty="0" smtClean="0"/>
                <a:t>: </a:t>
              </a:r>
              <a:r>
                <a:rPr lang="ko-KR" altLang="en-US" sz="1050" dirty="0" smtClean="0"/>
                <a:t>대기실 화면으로 이동</a:t>
              </a:r>
              <a:endParaRPr lang="ko-KR" altLang="en-US" sz="1050" dirty="0"/>
            </a:p>
          </p:txBody>
        </p:sp>
      </p:grpSp>
    </p:spTree>
    <p:extLst>
      <p:ext uri="{BB962C8B-B14F-4D97-AF65-F5344CB8AC3E}">
        <p14:creationId xmlns:p14="http://schemas.microsoft.com/office/powerpoint/2010/main" val="487803237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직사각형 31"/>
          <p:cNvSpPr/>
          <p:nvPr/>
        </p:nvSpPr>
        <p:spPr>
          <a:xfrm>
            <a:off x="0" y="90152"/>
            <a:ext cx="9906000" cy="67098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7287" tIns="53643" rIns="107287" bIns="53643" rtlCol="0" anchor="ctr"/>
          <a:lstStyle/>
          <a:p>
            <a:pPr algn="ctr"/>
            <a:endParaRPr lang="ko-KR" altLang="en-US"/>
          </a:p>
        </p:txBody>
      </p:sp>
      <p:grpSp>
        <p:nvGrpSpPr>
          <p:cNvPr id="29" name="그룹 28"/>
          <p:cNvGrpSpPr/>
          <p:nvPr/>
        </p:nvGrpSpPr>
        <p:grpSpPr>
          <a:xfrm>
            <a:off x="200522" y="179115"/>
            <a:ext cx="4608462" cy="865138"/>
            <a:chOff x="200522" y="256041"/>
            <a:chExt cx="2952278" cy="1431771"/>
          </a:xfrm>
        </p:grpSpPr>
        <p:sp>
          <p:nvSpPr>
            <p:cNvPr id="13" name="TextBox 12"/>
            <p:cNvSpPr txBox="1"/>
            <p:nvPr/>
          </p:nvSpPr>
          <p:spPr>
            <a:xfrm>
              <a:off x="848544" y="256041"/>
              <a:ext cx="2304256" cy="982483"/>
            </a:xfrm>
            <a:prstGeom prst="rect">
              <a:avLst/>
            </a:prstGeom>
            <a:noFill/>
          </p:spPr>
          <p:txBody>
            <a:bodyPr wrap="square" lIns="107287" tIns="53643" rIns="107287" bIns="53643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4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화면 설계</a:t>
              </a:r>
              <a:endParaRPr lang="en-US" altLang="ko-KR" sz="2400" spc="-150" dirty="0" smtClean="0">
                <a:solidFill>
                  <a:schemeClr val="accent1">
                    <a:lumMod val="75000"/>
                  </a:schemeClr>
                </a:solidFill>
                <a:latin typeface="Noto Sans Korean Bold" pitchFamily="34" charset="-127"/>
                <a:ea typeface="Noto Sans Korean Bold" pitchFamily="34" charset="-127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00522" y="286064"/>
              <a:ext cx="1040269" cy="1401748"/>
            </a:xfrm>
            <a:prstGeom prst="rect">
              <a:avLst/>
            </a:prstGeom>
            <a:noFill/>
          </p:spPr>
          <p:txBody>
            <a:bodyPr wrap="square" lIns="107287" tIns="53643" rIns="107287" bIns="53643" rtlCol="0">
              <a:spAutoFit/>
            </a:bodyPr>
            <a:lstStyle/>
            <a:p>
              <a:r>
                <a:rPr lang="en-US" altLang="ko-KR" sz="4800" spc="-352" dirty="0">
                  <a:solidFill>
                    <a:srgbClr val="00B0F0"/>
                  </a:solidFill>
                  <a:latin typeface="210 동화책 R" pitchFamily="18" charset="-127"/>
                  <a:ea typeface="210 동화책 R" pitchFamily="18" charset="-127"/>
                </a:rPr>
                <a:t>05</a:t>
              </a:r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2277695" y="6525312"/>
            <a:ext cx="5314236" cy="246833"/>
          </a:xfrm>
          <a:prstGeom prst="rect">
            <a:avLst/>
          </a:prstGeom>
          <a:noFill/>
        </p:spPr>
        <p:txBody>
          <a:bodyPr wrap="square" lIns="107287" tIns="53643" rIns="107287" bIns="53643" rtlCol="0">
            <a:spAutoFit/>
          </a:bodyPr>
          <a:lstStyle/>
          <a:p>
            <a:pPr algn="ctr"/>
            <a:r>
              <a:rPr lang="en-US" altLang="ko-KR" sz="800" b="1" spc="352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- Copyrightⓒ2015All rights reserved by </a:t>
            </a:r>
            <a:r>
              <a:rPr lang="en-US" altLang="ko-KR" sz="9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L e o p a r d </a:t>
            </a:r>
            <a:endParaRPr lang="ko-KR" altLang="en-US" sz="800" b="1" spc="352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880992" y="2204864"/>
            <a:ext cx="4563278" cy="2492990"/>
          </a:xfrm>
          <a:prstGeom prst="rect">
            <a:avLst/>
          </a:prstGeom>
          <a:noFill/>
          <a:ln w="38100">
            <a:noFill/>
            <a:prstDash val="sysDot"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800" dirty="0"/>
              <a:t>■화면</a:t>
            </a:r>
            <a:r>
              <a:rPr lang="en-US" altLang="ko-KR" sz="1800" dirty="0"/>
              <a:t>/</a:t>
            </a:r>
            <a:r>
              <a:rPr lang="ko-KR" altLang="en-US" sz="1800" dirty="0"/>
              <a:t>기능 설명</a:t>
            </a:r>
            <a:endParaRPr lang="en-US" altLang="ko-KR" sz="1800" dirty="0"/>
          </a:p>
          <a:p>
            <a:pPr>
              <a:lnSpc>
                <a:spcPct val="150000"/>
              </a:lnSpc>
            </a:pPr>
            <a:endParaRPr lang="en-US" altLang="ko-KR" sz="1800" dirty="0"/>
          </a:p>
          <a:p>
            <a:pPr>
              <a:lnSpc>
                <a:spcPct val="150000"/>
              </a:lnSpc>
            </a:pPr>
            <a:r>
              <a:rPr lang="ko-KR" altLang="en-US" sz="1700" dirty="0"/>
              <a:t>방 만들기</a:t>
            </a:r>
            <a:r>
              <a:rPr lang="en-US" altLang="ko-KR" sz="1700" dirty="0"/>
              <a:t> </a:t>
            </a:r>
            <a:r>
              <a:rPr lang="ko-KR" altLang="en-US" sz="1700" dirty="0"/>
              <a:t>화면</a:t>
            </a:r>
            <a:endParaRPr lang="en-US" altLang="ko-KR" sz="1700" dirty="0"/>
          </a:p>
          <a:p>
            <a:pPr>
              <a:lnSpc>
                <a:spcPct val="150000"/>
              </a:lnSpc>
            </a:pPr>
            <a:r>
              <a:rPr lang="en-US" altLang="ko-KR" sz="1700" dirty="0"/>
              <a:t> - </a:t>
            </a:r>
            <a:r>
              <a:rPr lang="ko-KR" altLang="en-US" sz="1700" dirty="0" smtClean="0"/>
              <a:t>방 이름 </a:t>
            </a:r>
            <a:r>
              <a:rPr lang="ko-KR" altLang="en-US" sz="1700" dirty="0"/>
              <a:t>설정</a:t>
            </a:r>
            <a:endParaRPr lang="en-US" altLang="ko-KR" sz="1700" dirty="0"/>
          </a:p>
          <a:p>
            <a:pPr>
              <a:lnSpc>
                <a:spcPct val="150000"/>
              </a:lnSpc>
            </a:pPr>
            <a:r>
              <a:rPr lang="en-US" altLang="ko-KR" sz="1700" dirty="0"/>
              <a:t> - </a:t>
            </a:r>
            <a:r>
              <a:rPr lang="ko-KR" altLang="en-US" sz="1700" dirty="0"/>
              <a:t>비밀번호 설정여부 라디오버튼으로 확인</a:t>
            </a:r>
            <a:endParaRPr lang="en-US" altLang="ko-KR" sz="1700" dirty="0"/>
          </a:p>
          <a:p>
            <a:pPr>
              <a:lnSpc>
                <a:spcPct val="150000"/>
              </a:lnSpc>
            </a:pPr>
            <a:r>
              <a:rPr lang="en-US" altLang="ko-KR" sz="1700" dirty="0"/>
              <a:t> - </a:t>
            </a:r>
            <a:r>
              <a:rPr lang="ko-KR" altLang="en-US" sz="1700" dirty="0"/>
              <a:t>비밀번호 </a:t>
            </a:r>
            <a:r>
              <a:rPr lang="ko-KR" altLang="en-US" sz="1700" dirty="0" smtClean="0"/>
              <a:t>설정</a:t>
            </a:r>
            <a:endParaRPr lang="en-US" altLang="ko-KR" sz="1700" dirty="0">
              <a:latin typeface="돋움" pitchFamily="50" charset="-127"/>
              <a:ea typeface="돋움" pitchFamily="50" charset="-127"/>
            </a:endParaRPr>
          </a:p>
        </p:txBody>
      </p:sp>
      <p:cxnSp>
        <p:nvCxnSpPr>
          <p:cNvPr id="68" name="직선 연결선 67"/>
          <p:cNvCxnSpPr/>
          <p:nvPr/>
        </p:nvCxnSpPr>
        <p:spPr>
          <a:xfrm>
            <a:off x="4376936" y="1906073"/>
            <a:ext cx="0" cy="418722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69" name="그룹 68"/>
          <p:cNvGrpSpPr/>
          <p:nvPr/>
        </p:nvGrpSpPr>
        <p:grpSpPr>
          <a:xfrm>
            <a:off x="491995" y="1103110"/>
            <a:ext cx="3596909" cy="597698"/>
            <a:chOff x="200522" y="1253360"/>
            <a:chExt cx="3596909" cy="597698"/>
          </a:xfrm>
        </p:grpSpPr>
        <p:sp>
          <p:nvSpPr>
            <p:cNvPr id="70" name="TextBox 69"/>
            <p:cNvSpPr txBox="1"/>
            <p:nvPr/>
          </p:nvSpPr>
          <p:spPr>
            <a:xfrm>
              <a:off x="200522" y="1253360"/>
              <a:ext cx="3596909" cy="597698"/>
            </a:xfrm>
            <a:prstGeom prst="rect">
              <a:avLst/>
            </a:prstGeom>
            <a:noFill/>
          </p:spPr>
          <p:txBody>
            <a:bodyPr wrap="square" lIns="107287" tIns="53643" rIns="107287" bIns="53643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4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방 만들기</a:t>
              </a:r>
              <a:endPara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cxnSp>
          <p:nvCxnSpPr>
            <p:cNvPr id="71" name="직선 연결선 70"/>
            <p:cNvCxnSpPr/>
            <p:nvPr/>
          </p:nvCxnSpPr>
          <p:spPr>
            <a:xfrm>
              <a:off x="323996" y="1412776"/>
              <a:ext cx="1293109" cy="0"/>
            </a:xfrm>
            <a:prstGeom prst="line">
              <a:avLst/>
            </a:prstGeom>
            <a:ln w="381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그룹 34"/>
          <p:cNvGrpSpPr/>
          <p:nvPr/>
        </p:nvGrpSpPr>
        <p:grpSpPr>
          <a:xfrm>
            <a:off x="799810" y="2258584"/>
            <a:ext cx="2881041" cy="2936368"/>
            <a:chOff x="1857356" y="1428736"/>
            <a:chExt cx="2881041" cy="2936368"/>
          </a:xfrm>
        </p:grpSpPr>
        <p:sp>
          <p:nvSpPr>
            <p:cNvPr id="36" name="직사각형 35"/>
            <p:cNvSpPr/>
            <p:nvPr/>
          </p:nvSpPr>
          <p:spPr>
            <a:xfrm>
              <a:off x="1871605" y="1428736"/>
              <a:ext cx="2866792" cy="2936368"/>
            </a:xfrm>
            <a:prstGeom prst="rect">
              <a:avLst/>
            </a:prstGeom>
            <a:solidFill>
              <a:schemeClr val="bg1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7" name="직선 연결선 36"/>
            <p:cNvCxnSpPr/>
            <p:nvPr/>
          </p:nvCxnSpPr>
          <p:spPr>
            <a:xfrm>
              <a:off x="1857356" y="1690675"/>
              <a:ext cx="2866792" cy="1356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>
              <a:off x="1857356" y="1428736"/>
              <a:ext cx="71437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b="1" dirty="0" err="1" smtClean="0"/>
                <a:t>방만들</a:t>
              </a:r>
              <a:r>
                <a:rPr lang="ko-KR" altLang="en-US" sz="1000" b="1" dirty="0" err="1"/>
                <a:t>기</a:t>
              </a:r>
              <a:endParaRPr lang="ko-KR" altLang="en-US" sz="1000" b="1" dirty="0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1930509" y="1916832"/>
              <a:ext cx="79294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 err="1" smtClean="0"/>
                <a:t>방이</a:t>
              </a:r>
              <a:r>
                <a:rPr lang="ko-KR" altLang="en-US" sz="1200" b="1" dirty="0" err="1"/>
                <a:t>름</a:t>
              </a:r>
              <a:endParaRPr lang="ko-KR" altLang="en-US" sz="1200" b="1" dirty="0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2969526" y="1966747"/>
              <a:ext cx="1585885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ko-KR" altLang="en-US" sz="1200" dirty="0">
                <a:latin typeface="Franklin Gothic Book" pitchFamily="34" charset="0"/>
              </a:endParaRPr>
            </a:p>
          </p:txBody>
        </p:sp>
        <p:sp>
          <p:nvSpPr>
            <p:cNvPr id="41" name="모서리가 둥근 직사각형 40"/>
            <p:cNvSpPr/>
            <p:nvPr/>
          </p:nvSpPr>
          <p:spPr>
            <a:xfrm>
              <a:off x="2054592" y="3841621"/>
              <a:ext cx="1158916" cy="304978"/>
            </a:xfrm>
            <a:prstGeom prst="roundRect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모서리가 둥근 직사각형 41"/>
            <p:cNvSpPr/>
            <p:nvPr/>
          </p:nvSpPr>
          <p:spPr>
            <a:xfrm>
              <a:off x="3396495" y="3844102"/>
              <a:ext cx="1158916" cy="304978"/>
            </a:xfrm>
            <a:prstGeom prst="roundRect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2365364" y="3841621"/>
              <a:ext cx="79294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확</a:t>
              </a:r>
              <a:r>
                <a:rPr lang="ko-KR" altLang="en-US" sz="1200" dirty="0"/>
                <a:t>인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3715153" y="3841621"/>
              <a:ext cx="97592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취</a:t>
              </a:r>
              <a:r>
                <a:rPr lang="ko-KR" altLang="en-US" sz="1200" dirty="0"/>
                <a:t>소</a:t>
              </a: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1912001" y="2420888"/>
              <a:ext cx="107582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 smtClean="0"/>
                <a:t>비밀방 설정</a:t>
              </a:r>
              <a:endParaRPr lang="ko-KR" altLang="en-US" sz="1200" b="1" dirty="0"/>
            </a:p>
          </p:txBody>
        </p:sp>
        <p:sp>
          <p:nvSpPr>
            <p:cNvPr id="59" name="타원 58"/>
            <p:cNvSpPr/>
            <p:nvPr/>
          </p:nvSpPr>
          <p:spPr>
            <a:xfrm>
              <a:off x="2998489" y="2495564"/>
              <a:ext cx="149839" cy="14983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타원 59"/>
            <p:cNvSpPr/>
            <p:nvPr/>
          </p:nvSpPr>
          <p:spPr>
            <a:xfrm>
              <a:off x="3036365" y="2529651"/>
              <a:ext cx="77771" cy="8588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3134649" y="2420888"/>
              <a:ext cx="54896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예</a:t>
              </a:r>
            </a:p>
          </p:txBody>
        </p:sp>
        <p:sp>
          <p:nvSpPr>
            <p:cNvPr id="62" name="타원 61"/>
            <p:cNvSpPr/>
            <p:nvPr/>
          </p:nvSpPr>
          <p:spPr>
            <a:xfrm>
              <a:off x="3799806" y="2497655"/>
              <a:ext cx="149839" cy="14983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3913911" y="2420888"/>
              <a:ext cx="79294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아니오</a:t>
              </a:r>
              <a:endParaRPr lang="ko-KR" altLang="en-US" sz="1200" dirty="0"/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1932601" y="2852936"/>
              <a:ext cx="103692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 smtClean="0"/>
                <a:t>비밀번</a:t>
              </a:r>
              <a:r>
                <a:rPr lang="ko-KR" altLang="en-US" sz="1200" b="1" dirty="0"/>
                <a:t>호</a:t>
              </a: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2969526" y="2852936"/>
              <a:ext cx="1585885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ko-KR" altLang="en-US" sz="1200" dirty="0">
                <a:latin typeface="Franklin Gothic Book" pitchFamily="34" charset="0"/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1949190" y="3296017"/>
              <a:ext cx="103692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50" b="1" dirty="0" smtClean="0"/>
                <a:t>비밀번호 확인</a:t>
              </a:r>
              <a:endParaRPr lang="ko-KR" altLang="en-US" sz="1050" b="1" dirty="0"/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2986115" y="3296017"/>
              <a:ext cx="1585885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ko-KR" altLang="en-US" sz="1200" dirty="0">
                <a:latin typeface="Franklin Gothic Book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2725235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90152"/>
            <a:ext cx="9906000" cy="67098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7287" tIns="53643" rIns="107287" bIns="53643" rtlCol="0" anchor="ctr"/>
          <a:lstStyle/>
          <a:p>
            <a:pPr algn="ctr"/>
            <a:endParaRPr lang="ko-KR" altLang="en-US"/>
          </a:p>
        </p:txBody>
      </p:sp>
      <p:grpSp>
        <p:nvGrpSpPr>
          <p:cNvPr id="29" name="그룹 28"/>
          <p:cNvGrpSpPr/>
          <p:nvPr/>
        </p:nvGrpSpPr>
        <p:grpSpPr>
          <a:xfrm>
            <a:off x="200522" y="179115"/>
            <a:ext cx="4608462" cy="865138"/>
            <a:chOff x="200522" y="256041"/>
            <a:chExt cx="2952278" cy="1431771"/>
          </a:xfrm>
        </p:grpSpPr>
        <p:sp>
          <p:nvSpPr>
            <p:cNvPr id="13" name="TextBox 12"/>
            <p:cNvSpPr txBox="1"/>
            <p:nvPr/>
          </p:nvSpPr>
          <p:spPr>
            <a:xfrm>
              <a:off x="848544" y="256041"/>
              <a:ext cx="2304256" cy="982483"/>
            </a:xfrm>
            <a:prstGeom prst="rect">
              <a:avLst/>
            </a:prstGeom>
            <a:noFill/>
          </p:spPr>
          <p:txBody>
            <a:bodyPr wrap="square" lIns="107287" tIns="53643" rIns="107287" bIns="53643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구현 결과 화면</a:t>
              </a:r>
              <a:endParaRPr lang="en-US" altLang="ko-KR" sz="2400" spc="-150" dirty="0">
                <a:solidFill>
                  <a:schemeClr val="accent1">
                    <a:lumMod val="75000"/>
                  </a:schemeClr>
                </a:solidFill>
                <a:latin typeface="Noto Sans Korean Bold" pitchFamily="34" charset="-127"/>
                <a:ea typeface="Noto Sans Korean Bold" pitchFamily="34" charset="-127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00522" y="286064"/>
              <a:ext cx="1040269" cy="1401748"/>
            </a:xfrm>
            <a:prstGeom prst="rect">
              <a:avLst/>
            </a:prstGeom>
            <a:noFill/>
          </p:spPr>
          <p:txBody>
            <a:bodyPr wrap="square" lIns="107287" tIns="53643" rIns="107287" bIns="53643" rtlCol="0">
              <a:spAutoFit/>
            </a:bodyPr>
            <a:lstStyle/>
            <a:p>
              <a:r>
                <a:rPr lang="en-US" altLang="ko-KR" sz="4800" spc="-352" dirty="0">
                  <a:solidFill>
                    <a:srgbClr val="00B0F0"/>
                  </a:solidFill>
                  <a:latin typeface="210 동화책 R" pitchFamily="18" charset="-127"/>
                  <a:ea typeface="210 동화책 R" pitchFamily="18" charset="-127"/>
                </a:rPr>
                <a:t>05</a:t>
              </a:r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2277695" y="6525312"/>
            <a:ext cx="5314236" cy="246833"/>
          </a:xfrm>
          <a:prstGeom prst="rect">
            <a:avLst/>
          </a:prstGeom>
          <a:noFill/>
        </p:spPr>
        <p:txBody>
          <a:bodyPr wrap="square" lIns="107287" tIns="53643" rIns="107287" bIns="53643" rtlCol="0">
            <a:spAutoFit/>
          </a:bodyPr>
          <a:lstStyle/>
          <a:p>
            <a:pPr algn="ctr"/>
            <a:r>
              <a:rPr lang="en-US" altLang="ko-KR" sz="800" b="1" spc="352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- Copyrightⓒ2015All rights reserved by </a:t>
            </a:r>
            <a:r>
              <a:rPr lang="en-US" altLang="ko-KR" sz="9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L e o p a r d </a:t>
            </a:r>
            <a:endParaRPr lang="ko-KR" altLang="en-US" sz="800" b="1" spc="352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17" name="직선 연결선 16"/>
          <p:cNvCxnSpPr/>
          <p:nvPr/>
        </p:nvCxnSpPr>
        <p:spPr>
          <a:xfrm>
            <a:off x="4376936" y="1906073"/>
            <a:ext cx="0" cy="418722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5" name="그룹 14"/>
          <p:cNvGrpSpPr/>
          <p:nvPr/>
        </p:nvGrpSpPr>
        <p:grpSpPr>
          <a:xfrm>
            <a:off x="491995" y="1103110"/>
            <a:ext cx="3596909" cy="662332"/>
            <a:chOff x="200522" y="1253360"/>
            <a:chExt cx="3596909" cy="662332"/>
          </a:xfrm>
        </p:grpSpPr>
        <p:sp>
          <p:nvSpPr>
            <p:cNvPr id="16" name="TextBox 15"/>
            <p:cNvSpPr txBox="1"/>
            <p:nvPr/>
          </p:nvSpPr>
          <p:spPr>
            <a:xfrm>
              <a:off x="200522" y="1253360"/>
              <a:ext cx="3596909" cy="662332"/>
            </a:xfrm>
            <a:prstGeom prst="rect">
              <a:avLst/>
            </a:prstGeom>
            <a:noFill/>
          </p:spPr>
          <p:txBody>
            <a:bodyPr wrap="square" lIns="107287" tIns="53643" rIns="107287" bIns="53643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4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방 만들기</a:t>
              </a:r>
              <a:endPara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cxnSp>
          <p:nvCxnSpPr>
            <p:cNvPr id="18" name="직선 연결선 17"/>
            <p:cNvCxnSpPr/>
            <p:nvPr/>
          </p:nvCxnSpPr>
          <p:spPr>
            <a:xfrm>
              <a:off x="323996" y="1412776"/>
              <a:ext cx="1745243" cy="0"/>
            </a:xfrm>
            <a:prstGeom prst="line">
              <a:avLst/>
            </a:prstGeom>
            <a:ln w="381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3087" y="1755264"/>
            <a:ext cx="3168000" cy="39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8" name="그룹 27"/>
          <p:cNvGrpSpPr/>
          <p:nvPr/>
        </p:nvGrpSpPr>
        <p:grpSpPr>
          <a:xfrm>
            <a:off x="2255648" y="3250365"/>
            <a:ext cx="936104" cy="368549"/>
            <a:chOff x="645369" y="4608477"/>
            <a:chExt cx="936104" cy="368549"/>
          </a:xfrm>
        </p:grpSpPr>
        <p:sp>
          <p:nvSpPr>
            <p:cNvPr id="30" name="직사각형 29"/>
            <p:cNvSpPr/>
            <p:nvPr/>
          </p:nvSpPr>
          <p:spPr>
            <a:xfrm>
              <a:off x="704528" y="4688994"/>
              <a:ext cx="876945" cy="288032"/>
            </a:xfrm>
            <a:prstGeom prst="rect">
              <a:avLst/>
            </a:prstGeom>
            <a:noFill/>
            <a:ln w="3175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타원 30"/>
            <p:cNvSpPr/>
            <p:nvPr/>
          </p:nvSpPr>
          <p:spPr>
            <a:xfrm>
              <a:off x="645369" y="4608477"/>
              <a:ext cx="133473" cy="13347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/>
                <a:t>1</a:t>
              </a:r>
              <a:endParaRPr lang="ko-KR" altLang="en-US" sz="1050" dirty="0"/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2256527" y="3548940"/>
            <a:ext cx="936104" cy="262632"/>
            <a:chOff x="645369" y="4714394"/>
            <a:chExt cx="936104" cy="262632"/>
          </a:xfrm>
        </p:grpSpPr>
        <p:sp>
          <p:nvSpPr>
            <p:cNvPr id="34" name="직사각형 33"/>
            <p:cNvSpPr/>
            <p:nvPr/>
          </p:nvSpPr>
          <p:spPr>
            <a:xfrm>
              <a:off x="704528" y="4798936"/>
              <a:ext cx="876945" cy="178090"/>
            </a:xfrm>
            <a:prstGeom prst="rect">
              <a:avLst/>
            </a:prstGeom>
            <a:noFill/>
            <a:ln w="3175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타원 34"/>
            <p:cNvSpPr/>
            <p:nvPr/>
          </p:nvSpPr>
          <p:spPr>
            <a:xfrm>
              <a:off x="645369" y="4714394"/>
              <a:ext cx="133473" cy="13347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/>
                <a:t>2</a:t>
              </a:r>
              <a:endParaRPr lang="ko-KR" altLang="en-US" sz="1050" dirty="0"/>
            </a:p>
          </p:txBody>
        </p:sp>
      </p:grpSp>
      <p:grpSp>
        <p:nvGrpSpPr>
          <p:cNvPr id="36" name="그룹 35"/>
          <p:cNvGrpSpPr/>
          <p:nvPr/>
        </p:nvGrpSpPr>
        <p:grpSpPr>
          <a:xfrm>
            <a:off x="2258113" y="3747623"/>
            <a:ext cx="936104" cy="307646"/>
            <a:chOff x="645369" y="4714394"/>
            <a:chExt cx="936104" cy="307646"/>
          </a:xfrm>
        </p:grpSpPr>
        <p:sp>
          <p:nvSpPr>
            <p:cNvPr id="37" name="직사각형 36"/>
            <p:cNvSpPr/>
            <p:nvPr/>
          </p:nvSpPr>
          <p:spPr>
            <a:xfrm>
              <a:off x="704528" y="4798936"/>
              <a:ext cx="876945" cy="223104"/>
            </a:xfrm>
            <a:prstGeom prst="rect">
              <a:avLst/>
            </a:prstGeom>
            <a:noFill/>
            <a:ln w="3175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타원 37"/>
            <p:cNvSpPr/>
            <p:nvPr/>
          </p:nvSpPr>
          <p:spPr>
            <a:xfrm>
              <a:off x="645369" y="4714394"/>
              <a:ext cx="133473" cy="13347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/>
                <a:t>3</a:t>
              </a:r>
              <a:endParaRPr lang="ko-KR" altLang="en-US" sz="1050" dirty="0"/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2267653" y="4249672"/>
            <a:ext cx="330292" cy="238984"/>
            <a:chOff x="2267653" y="4249672"/>
            <a:chExt cx="330292" cy="238984"/>
          </a:xfrm>
        </p:grpSpPr>
        <p:sp>
          <p:nvSpPr>
            <p:cNvPr id="39" name="직사각형 38"/>
            <p:cNvSpPr/>
            <p:nvPr/>
          </p:nvSpPr>
          <p:spPr>
            <a:xfrm>
              <a:off x="2326813" y="4334214"/>
              <a:ext cx="271132" cy="154442"/>
            </a:xfrm>
            <a:prstGeom prst="rect">
              <a:avLst/>
            </a:prstGeom>
            <a:noFill/>
            <a:ln w="3175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타원 39"/>
            <p:cNvSpPr/>
            <p:nvPr/>
          </p:nvSpPr>
          <p:spPr>
            <a:xfrm>
              <a:off x="2267653" y="4249672"/>
              <a:ext cx="133473" cy="13347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/>
                <a:t>4</a:t>
              </a:r>
              <a:endParaRPr lang="ko-KR" altLang="en-US" sz="1050" dirty="0"/>
            </a:p>
          </p:txBody>
        </p:sp>
      </p:grpSp>
      <p:grpSp>
        <p:nvGrpSpPr>
          <p:cNvPr id="43" name="그룹 42"/>
          <p:cNvGrpSpPr/>
          <p:nvPr/>
        </p:nvGrpSpPr>
        <p:grpSpPr>
          <a:xfrm>
            <a:off x="1960470" y="4766403"/>
            <a:ext cx="482693" cy="315184"/>
            <a:chOff x="2267653" y="4249672"/>
            <a:chExt cx="482693" cy="315184"/>
          </a:xfrm>
        </p:grpSpPr>
        <p:sp>
          <p:nvSpPr>
            <p:cNvPr id="44" name="직사각형 43"/>
            <p:cNvSpPr/>
            <p:nvPr/>
          </p:nvSpPr>
          <p:spPr>
            <a:xfrm>
              <a:off x="2326813" y="4334213"/>
              <a:ext cx="423533" cy="230643"/>
            </a:xfrm>
            <a:prstGeom prst="rect">
              <a:avLst/>
            </a:prstGeom>
            <a:noFill/>
            <a:ln w="3175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타원 44"/>
            <p:cNvSpPr/>
            <p:nvPr/>
          </p:nvSpPr>
          <p:spPr>
            <a:xfrm>
              <a:off x="2267653" y="4249672"/>
              <a:ext cx="133473" cy="13347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/>
                <a:t>5</a:t>
              </a:r>
              <a:endParaRPr lang="ko-KR" altLang="en-US" sz="1050" dirty="0"/>
            </a:p>
          </p:txBody>
        </p:sp>
      </p:grpSp>
      <p:grpSp>
        <p:nvGrpSpPr>
          <p:cNvPr id="49" name="그룹 48"/>
          <p:cNvGrpSpPr/>
          <p:nvPr/>
        </p:nvGrpSpPr>
        <p:grpSpPr>
          <a:xfrm>
            <a:off x="2402992" y="4765238"/>
            <a:ext cx="482693" cy="315184"/>
            <a:chOff x="2267653" y="4249672"/>
            <a:chExt cx="482693" cy="315184"/>
          </a:xfrm>
        </p:grpSpPr>
        <p:sp>
          <p:nvSpPr>
            <p:cNvPr id="50" name="직사각형 49"/>
            <p:cNvSpPr/>
            <p:nvPr/>
          </p:nvSpPr>
          <p:spPr>
            <a:xfrm>
              <a:off x="2326813" y="4334213"/>
              <a:ext cx="423533" cy="230643"/>
            </a:xfrm>
            <a:prstGeom prst="rect">
              <a:avLst/>
            </a:prstGeom>
            <a:noFill/>
            <a:ln w="3175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타원 50"/>
            <p:cNvSpPr/>
            <p:nvPr/>
          </p:nvSpPr>
          <p:spPr>
            <a:xfrm>
              <a:off x="2267653" y="4249672"/>
              <a:ext cx="133473" cy="13347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/>
                <a:t>6</a:t>
              </a:r>
              <a:endParaRPr lang="ko-KR" altLang="en-US" sz="1050" dirty="0"/>
            </a:p>
          </p:txBody>
        </p:sp>
      </p:grpSp>
      <p:grpSp>
        <p:nvGrpSpPr>
          <p:cNvPr id="41" name="그룹 40"/>
          <p:cNvGrpSpPr/>
          <p:nvPr/>
        </p:nvGrpSpPr>
        <p:grpSpPr>
          <a:xfrm>
            <a:off x="5007323" y="2608741"/>
            <a:ext cx="3917502" cy="261610"/>
            <a:chOff x="5035551" y="1700808"/>
            <a:chExt cx="3917502" cy="261610"/>
          </a:xfrm>
        </p:grpSpPr>
        <p:sp>
          <p:nvSpPr>
            <p:cNvPr id="42" name="타원 41"/>
            <p:cNvSpPr/>
            <p:nvPr/>
          </p:nvSpPr>
          <p:spPr>
            <a:xfrm>
              <a:off x="5035551" y="1700808"/>
              <a:ext cx="133473" cy="13347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 smtClean="0"/>
                <a:t>1</a:t>
              </a:r>
              <a:endParaRPr lang="ko-KR" altLang="en-US" sz="1050" dirty="0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5136629" y="1700808"/>
              <a:ext cx="381642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50" dirty="0" err="1" smtClean="0"/>
                <a:t>방이</a:t>
              </a:r>
              <a:r>
                <a:rPr lang="ko-KR" altLang="en-US" sz="1050" dirty="0" err="1"/>
                <a:t>름</a:t>
              </a:r>
              <a:r>
                <a:rPr lang="ko-KR" altLang="en-US" sz="1050" dirty="0" smtClean="0"/>
                <a:t> </a:t>
              </a:r>
              <a:r>
                <a:rPr lang="en-US" altLang="ko-KR" sz="1050" dirty="0" smtClean="0"/>
                <a:t>: </a:t>
              </a:r>
              <a:r>
                <a:rPr lang="ko-KR" altLang="en-US" sz="1050" dirty="0" err="1" smtClean="0"/>
                <a:t>방이름</a:t>
              </a:r>
              <a:r>
                <a:rPr lang="ko-KR" altLang="en-US" sz="1050" dirty="0" smtClean="0"/>
                <a:t> 설정</a:t>
              </a:r>
              <a:endParaRPr lang="ko-KR" altLang="en-US" sz="1050" dirty="0"/>
            </a:p>
          </p:txBody>
        </p:sp>
      </p:grpSp>
      <p:grpSp>
        <p:nvGrpSpPr>
          <p:cNvPr id="47" name="그룹 46"/>
          <p:cNvGrpSpPr/>
          <p:nvPr/>
        </p:nvGrpSpPr>
        <p:grpSpPr>
          <a:xfrm>
            <a:off x="5007323" y="3033967"/>
            <a:ext cx="4404443" cy="253916"/>
            <a:chOff x="5035551" y="1700808"/>
            <a:chExt cx="3917502" cy="253916"/>
          </a:xfrm>
        </p:grpSpPr>
        <p:sp>
          <p:nvSpPr>
            <p:cNvPr id="48" name="타원 47"/>
            <p:cNvSpPr/>
            <p:nvPr/>
          </p:nvSpPr>
          <p:spPr>
            <a:xfrm>
              <a:off x="5035551" y="1700808"/>
              <a:ext cx="133473" cy="13347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/>
                <a:t>2</a:t>
              </a:r>
              <a:endParaRPr lang="ko-KR" altLang="en-US" sz="1050" dirty="0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5136629" y="1700808"/>
              <a:ext cx="3816424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50" dirty="0" err="1" smtClean="0"/>
                <a:t>비밀방</a:t>
              </a:r>
              <a:r>
                <a:rPr lang="ko-KR" altLang="en-US" sz="1050" dirty="0" smtClean="0"/>
                <a:t> 설정 </a:t>
              </a:r>
              <a:r>
                <a:rPr lang="en-US" altLang="ko-KR" sz="1050" dirty="0" smtClean="0"/>
                <a:t>: </a:t>
              </a:r>
              <a:r>
                <a:rPr lang="ko-KR" altLang="en-US" sz="1050" dirty="0" err="1" smtClean="0"/>
                <a:t>비밀방</a:t>
              </a:r>
              <a:r>
                <a:rPr lang="ko-KR" altLang="en-US" sz="1050" dirty="0" smtClean="0"/>
                <a:t> 설정</a:t>
              </a:r>
              <a:r>
                <a:rPr lang="en-US" altLang="ko-KR" sz="1050" dirty="0" smtClean="0"/>
                <a:t>, </a:t>
              </a:r>
              <a:r>
                <a:rPr lang="ko-KR" altLang="en-US" sz="1050" dirty="0" smtClean="0"/>
                <a:t>예 선택 시 비밀번호 입력란 활성화</a:t>
              </a:r>
              <a:endParaRPr lang="ko-KR" altLang="en-US" sz="1050" dirty="0"/>
            </a:p>
          </p:txBody>
        </p:sp>
      </p:grpSp>
      <p:grpSp>
        <p:nvGrpSpPr>
          <p:cNvPr id="53" name="그룹 52"/>
          <p:cNvGrpSpPr/>
          <p:nvPr/>
        </p:nvGrpSpPr>
        <p:grpSpPr>
          <a:xfrm>
            <a:off x="5007323" y="3459193"/>
            <a:ext cx="3917502" cy="253916"/>
            <a:chOff x="5035551" y="1700808"/>
            <a:chExt cx="3917502" cy="253916"/>
          </a:xfrm>
        </p:grpSpPr>
        <p:sp>
          <p:nvSpPr>
            <p:cNvPr id="54" name="타원 53"/>
            <p:cNvSpPr/>
            <p:nvPr/>
          </p:nvSpPr>
          <p:spPr>
            <a:xfrm>
              <a:off x="5035551" y="1700808"/>
              <a:ext cx="133473" cy="13347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/>
                <a:t>3</a:t>
              </a:r>
              <a:endParaRPr lang="ko-KR" altLang="en-US" sz="1050" dirty="0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5136629" y="1700808"/>
              <a:ext cx="3816424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50" dirty="0" smtClean="0"/>
                <a:t>비밀번호 입력 </a:t>
              </a:r>
              <a:r>
                <a:rPr lang="en-US" altLang="ko-KR" sz="1050" dirty="0" smtClean="0"/>
                <a:t>:</a:t>
              </a:r>
              <a:r>
                <a:rPr lang="ko-KR" altLang="en-US" sz="1050" dirty="0" err="1" smtClean="0"/>
                <a:t>비밀방</a:t>
              </a:r>
              <a:r>
                <a:rPr lang="ko-KR" altLang="en-US" sz="1050" dirty="0" smtClean="0"/>
                <a:t> 설정 시 비밀번호입력란 활성화</a:t>
              </a:r>
              <a:endParaRPr lang="ko-KR" altLang="en-US" sz="1050" dirty="0"/>
            </a:p>
          </p:txBody>
        </p:sp>
      </p:grpSp>
      <p:grpSp>
        <p:nvGrpSpPr>
          <p:cNvPr id="56" name="그룹 55"/>
          <p:cNvGrpSpPr/>
          <p:nvPr/>
        </p:nvGrpSpPr>
        <p:grpSpPr>
          <a:xfrm>
            <a:off x="5007323" y="3884419"/>
            <a:ext cx="3917502" cy="261610"/>
            <a:chOff x="5035551" y="1700808"/>
            <a:chExt cx="3917502" cy="261610"/>
          </a:xfrm>
        </p:grpSpPr>
        <p:sp>
          <p:nvSpPr>
            <p:cNvPr id="57" name="타원 56"/>
            <p:cNvSpPr/>
            <p:nvPr/>
          </p:nvSpPr>
          <p:spPr>
            <a:xfrm>
              <a:off x="5035551" y="1700808"/>
              <a:ext cx="133473" cy="13347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/>
                <a:t>4</a:t>
              </a:r>
              <a:endParaRPr lang="ko-KR" altLang="en-US" sz="1050" dirty="0"/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5136629" y="1700808"/>
              <a:ext cx="381642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50" dirty="0" smtClean="0"/>
                <a:t>비밀번호 확인 </a:t>
              </a:r>
              <a:r>
                <a:rPr lang="en-US" altLang="ko-KR" sz="1050" dirty="0" smtClean="0"/>
                <a:t>: P</a:t>
              </a:r>
              <a:r>
                <a:rPr lang="ko-KR" altLang="en-US" sz="1050" dirty="0" smtClean="0"/>
                <a:t>비밀번호 입력란 입력 시  비밀번호 확인</a:t>
              </a:r>
              <a:endParaRPr lang="ko-KR" altLang="en-US" sz="1050" dirty="0"/>
            </a:p>
          </p:txBody>
        </p:sp>
      </p:grpSp>
      <p:grpSp>
        <p:nvGrpSpPr>
          <p:cNvPr id="59" name="그룹 58"/>
          <p:cNvGrpSpPr/>
          <p:nvPr/>
        </p:nvGrpSpPr>
        <p:grpSpPr>
          <a:xfrm>
            <a:off x="5007323" y="4309646"/>
            <a:ext cx="4260427" cy="253916"/>
            <a:chOff x="5035551" y="1700808"/>
            <a:chExt cx="3917502" cy="253916"/>
          </a:xfrm>
        </p:grpSpPr>
        <p:sp>
          <p:nvSpPr>
            <p:cNvPr id="60" name="타원 59"/>
            <p:cNvSpPr/>
            <p:nvPr/>
          </p:nvSpPr>
          <p:spPr>
            <a:xfrm>
              <a:off x="5035551" y="1700808"/>
              <a:ext cx="133473" cy="13347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/>
                <a:t>5</a:t>
              </a:r>
              <a:endParaRPr lang="ko-KR" altLang="en-US" sz="1050" dirty="0"/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5136629" y="1700808"/>
              <a:ext cx="3816424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50" dirty="0" smtClean="0"/>
                <a:t>확인</a:t>
              </a:r>
              <a:r>
                <a:rPr lang="en-US" altLang="ko-KR" sz="1050" dirty="0"/>
                <a:t> </a:t>
              </a:r>
              <a:r>
                <a:rPr lang="en-US" altLang="ko-KR" sz="1050" dirty="0" smtClean="0"/>
                <a:t>: </a:t>
              </a:r>
              <a:r>
                <a:rPr lang="ko-KR" altLang="en-US" sz="1050" dirty="0" smtClean="0"/>
                <a:t>대화방</a:t>
              </a:r>
              <a:r>
                <a:rPr lang="ko-KR" altLang="en-US" sz="1050" dirty="0"/>
                <a:t>으</a:t>
              </a:r>
              <a:r>
                <a:rPr lang="ko-KR" altLang="en-US" sz="1050" dirty="0" smtClean="0"/>
                <a:t>로 이동</a:t>
              </a:r>
              <a:endParaRPr lang="ko-KR" altLang="en-US" sz="1050" dirty="0"/>
            </a:p>
          </p:txBody>
        </p:sp>
      </p:grpSp>
      <p:grpSp>
        <p:nvGrpSpPr>
          <p:cNvPr id="62" name="그룹 61"/>
          <p:cNvGrpSpPr/>
          <p:nvPr/>
        </p:nvGrpSpPr>
        <p:grpSpPr>
          <a:xfrm>
            <a:off x="5007323" y="4722821"/>
            <a:ext cx="4260427" cy="253916"/>
            <a:chOff x="5035551" y="1700808"/>
            <a:chExt cx="3917502" cy="253916"/>
          </a:xfrm>
        </p:grpSpPr>
        <p:sp>
          <p:nvSpPr>
            <p:cNvPr id="63" name="타원 62"/>
            <p:cNvSpPr/>
            <p:nvPr/>
          </p:nvSpPr>
          <p:spPr>
            <a:xfrm>
              <a:off x="5035551" y="1700808"/>
              <a:ext cx="133473" cy="13347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/>
                <a:t>6</a:t>
              </a:r>
              <a:endParaRPr lang="ko-KR" altLang="en-US" sz="1050" dirty="0"/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5136629" y="1700808"/>
              <a:ext cx="3816424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50" dirty="0" smtClean="0"/>
                <a:t>확인</a:t>
              </a:r>
              <a:r>
                <a:rPr lang="en-US" altLang="ko-KR" sz="1050" dirty="0"/>
                <a:t> </a:t>
              </a:r>
              <a:r>
                <a:rPr lang="en-US" altLang="ko-KR" sz="1050" dirty="0" smtClean="0"/>
                <a:t>: </a:t>
              </a:r>
              <a:r>
                <a:rPr lang="ko-KR" altLang="en-US" sz="1050" dirty="0" smtClean="0"/>
                <a:t>대기실로 이동</a:t>
              </a:r>
              <a:endParaRPr lang="ko-KR" altLang="en-US" sz="1050" dirty="0"/>
            </a:p>
          </p:txBody>
        </p:sp>
      </p:grpSp>
    </p:spTree>
    <p:extLst>
      <p:ext uri="{BB962C8B-B14F-4D97-AF65-F5344CB8AC3E}">
        <p14:creationId xmlns:p14="http://schemas.microsoft.com/office/powerpoint/2010/main" val="1951709427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74160"/>
            <a:ext cx="9906000" cy="67098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7287" tIns="53643" rIns="107287" bIns="53643"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200522" y="179115"/>
            <a:ext cx="4608462" cy="865138"/>
            <a:chOff x="200522" y="256041"/>
            <a:chExt cx="2952278" cy="1431771"/>
          </a:xfrm>
        </p:grpSpPr>
        <p:sp>
          <p:nvSpPr>
            <p:cNvPr id="3" name="TextBox 2"/>
            <p:cNvSpPr txBox="1"/>
            <p:nvPr/>
          </p:nvSpPr>
          <p:spPr>
            <a:xfrm>
              <a:off x="848544" y="256041"/>
              <a:ext cx="2304256" cy="982483"/>
            </a:xfrm>
            <a:prstGeom prst="rect">
              <a:avLst/>
            </a:prstGeom>
            <a:noFill/>
          </p:spPr>
          <p:txBody>
            <a:bodyPr wrap="square" lIns="107287" tIns="53643" rIns="107287" bIns="53643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4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클래스 설계서</a:t>
              </a:r>
              <a:endParaRPr lang="en-US" altLang="ko-KR" sz="2400" spc="-150" dirty="0">
                <a:solidFill>
                  <a:schemeClr val="accent1">
                    <a:lumMod val="75000"/>
                  </a:schemeClr>
                </a:solidFill>
                <a:latin typeface="Noto Sans Korean Bold" pitchFamily="34" charset="-127"/>
                <a:ea typeface="Noto Sans Korean Bold" pitchFamily="34" charset="-127"/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200522" y="286064"/>
              <a:ext cx="1040269" cy="1401748"/>
            </a:xfrm>
            <a:prstGeom prst="rect">
              <a:avLst/>
            </a:prstGeom>
            <a:noFill/>
          </p:spPr>
          <p:txBody>
            <a:bodyPr wrap="square" lIns="107287" tIns="53643" rIns="107287" bIns="53643" rtlCol="0">
              <a:spAutoFit/>
            </a:bodyPr>
            <a:lstStyle/>
            <a:p>
              <a:r>
                <a:rPr lang="en-US" altLang="ko-KR" sz="4800" spc="-352" dirty="0" smtClean="0">
                  <a:solidFill>
                    <a:srgbClr val="00B0F0"/>
                  </a:solidFill>
                  <a:latin typeface="210 동화책 R" pitchFamily="18" charset="-127"/>
                  <a:ea typeface="210 동화책 R" pitchFamily="18" charset="-127"/>
                </a:rPr>
                <a:t>06</a:t>
              </a:r>
              <a:endParaRPr lang="en-US" altLang="ko-KR" sz="4800" spc="-352" dirty="0">
                <a:solidFill>
                  <a:srgbClr val="00B0F0"/>
                </a:solidFill>
                <a:latin typeface="210 동화책 R" pitchFamily="18" charset="-127"/>
                <a:ea typeface="210 동화책 R" pitchFamily="18" charset="-127"/>
              </a:endParaRPr>
            </a:p>
          </p:txBody>
        </p:sp>
      </p:grpSp>
      <p:pic>
        <p:nvPicPr>
          <p:cNvPr id="4098" name="Picture 2" descr="I:\조프로젝트\그림\UML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01" y="908720"/>
            <a:ext cx="9823798" cy="17864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387094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7037E-6 L 0 -0.987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937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00241E-7 -0.98726 L -5.00241E-7 -1.9743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935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90152"/>
            <a:ext cx="9906000" cy="67098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7287" tIns="53643" rIns="107287" bIns="53643" rtlCol="0" anchor="ctr"/>
          <a:lstStyle/>
          <a:p>
            <a:pPr algn="ctr"/>
            <a:endParaRPr lang="ko-KR" altLang="en-US"/>
          </a:p>
        </p:txBody>
      </p:sp>
      <p:grpSp>
        <p:nvGrpSpPr>
          <p:cNvPr id="29" name="그룹 28"/>
          <p:cNvGrpSpPr/>
          <p:nvPr/>
        </p:nvGrpSpPr>
        <p:grpSpPr>
          <a:xfrm>
            <a:off x="200522" y="179115"/>
            <a:ext cx="4608462" cy="865138"/>
            <a:chOff x="200522" y="256041"/>
            <a:chExt cx="2952278" cy="1431771"/>
          </a:xfrm>
        </p:grpSpPr>
        <p:sp>
          <p:nvSpPr>
            <p:cNvPr id="13" name="TextBox 12"/>
            <p:cNvSpPr txBox="1"/>
            <p:nvPr/>
          </p:nvSpPr>
          <p:spPr>
            <a:xfrm>
              <a:off x="848544" y="256041"/>
              <a:ext cx="2304256" cy="982483"/>
            </a:xfrm>
            <a:prstGeom prst="rect">
              <a:avLst/>
            </a:prstGeom>
            <a:noFill/>
          </p:spPr>
          <p:txBody>
            <a:bodyPr wrap="square" lIns="107287" tIns="53643" rIns="107287" bIns="53643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4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포로토콜</a:t>
              </a:r>
              <a:r>
                <a:rPr lang="ko-KR" altLang="en-US" sz="24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 명세서</a:t>
              </a:r>
              <a:endParaRPr lang="en-US" altLang="ko-KR" sz="2400" spc="-150" dirty="0">
                <a:solidFill>
                  <a:schemeClr val="accent1">
                    <a:lumMod val="75000"/>
                  </a:schemeClr>
                </a:solidFill>
                <a:latin typeface="Noto Sans Korean Bold" pitchFamily="34" charset="-127"/>
                <a:ea typeface="Noto Sans Korean Bold" pitchFamily="34" charset="-127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00522" y="286064"/>
              <a:ext cx="1040269" cy="1401748"/>
            </a:xfrm>
            <a:prstGeom prst="rect">
              <a:avLst/>
            </a:prstGeom>
            <a:noFill/>
          </p:spPr>
          <p:txBody>
            <a:bodyPr wrap="square" lIns="107287" tIns="53643" rIns="107287" bIns="53643" rtlCol="0">
              <a:spAutoFit/>
            </a:bodyPr>
            <a:lstStyle/>
            <a:p>
              <a:r>
                <a:rPr lang="en-US" altLang="ko-KR" sz="4800" spc="-352" dirty="0" smtClean="0">
                  <a:solidFill>
                    <a:srgbClr val="00B0F0"/>
                  </a:solidFill>
                  <a:latin typeface="210 동화책 R" pitchFamily="18" charset="-127"/>
                  <a:ea typeface="210 동화책 R" pitchFamily="18" charset="-127"/>
                </a:rPr>
                <a:t>06</a:t>
              </a:r>
              <a:endParaRPr lang="en-US" altLang="ko-KR" sz="4800" spc="-352" dirty="0">
                <a:solidFill>
                  <a:srgbClr val="00B0F0"/>
                </a:solidFill>
                <a:latin typeface="210 동화책 R" pitchFamily="18" charset="-127"/>
                <a:ea typeface="210 동화책 R" pitchFamily="18" charset="-127"/>
              </a:endParaRPr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2277695" y="6525312"/>
            <a:ext cx="5314236" cy="246833"/>
          </a:xfrm>
          <a:prstGeom prst="rect">
            <a:avLst/>
          </a:prstGeom>
          <a:noFill/>
        </p:spPr>
        <p:txBody>
          <a:bodyPr wrap="square" lIns="107287" tIns="53643" rIns="107287" bIns="53643" rtlCol="0">
            <a:spAutoFit/>
          </a:bodyPr>
          <a:lstStyle/>
          <a:p>
            <a:pPr algn="ctr"/>
            <a:r>
              <a:rPr lang="en-US" altLang="ko-KR" sz="800" b="1" spc="352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- Copyrightⓒ2015All rights reserved by </a:t>
            </a:r>
            <a:r>
              <a:rPr lang="en-US" altLang="ko-KR" sz="9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L e o p a r d </a:t>
            </a:r>
            <a:endParaRPr lang="ko-KR" altLang="en-US" sz="800" b="1" spc="352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2049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59817"/>
            <a:ext cx="9906000" cy="8515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8950587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7037E-6 L 0 -0.3652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0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826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74160"/>
            <a:ext cx="9906000" cy="67098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7287" tIns="53643" rIns="107287" bIns="53643"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29" name="그룹 28"/>
          <p:cNvGrpSpPr/>
          <p:nvPr/>
        </p:nvGrpSpPr>
        <p:grpSpPr>
          <a:xfrm>
            <a:off x="200522" y="179115"/>
            <a:ext cx="4608462" cy="865138"/>
            <a:chOff x="200522" y="256041"/>
            <a:chExt cx="2952278" cy="1431771"/>
          </a:xfrm>
        </p:grpSpPr>
        <p:sp>
          <p:nvSpPr>
            <p:cNvPr id="13" name="TextBox 12"/>
            <p:cNvSpPr txBox="1"/>
            <p:nvPr/>
          </p:nvSpPr>
          <p:spPr>
            <a:xfrm>
              <a:off x="848544" y="256041"/>
              <a:ext cx="2304256" cy="982483"/>
            </a:xfrm>
            <a:prstGeom prst="rect">
              <a:avLst/>
            </a:prstGeom>
            <a:noFill/>
          </p:spPr>
          <p:txBody>
            <a:bodyPr wrap="square" lIns="107287" tIns="53643" rIns="107287" bIns="53643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4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프로젝트를 마치며</a:t>
              </a:r>
              <a:r>
                <a:rPr lang="en-US" altLang="ko-KR" sz="24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..</a:t>
              </a:r>
              <a:endParaRPr lang="en-US" altLang="ko-KR" sz="2400" spc="-150" dirty="0" smtClean="0">
                <a:solidFill>
                  <a:schemeClr val="accent1">
                    <a:lumMod val="75000"/>
                  </a:schemeClr>
                </a:solidFill>
                <a:latin typeface="Noto Sans Korean Bold" pitchFamily="34" charset="-127"/>
                <a:ea typeface="Noto Sans Korean Bold" pitchFamily="34" charset="-127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00522" y="286064"/>
              <a:ext cx="1040269" cy="1401748"/>
            </a:xfrm>
            <a:prstGeom prst="rect">
              <a:avLst/>
            </a:prstGeom>
            <a:noFill/>
          </p:spPr>
          <p:txBody>
            <a:bodyPr wrap="square" lIns="107287" tIns="53643" rIns="107287" bIns="53643" rtlCol="0">
              <a:spAutoFit/>
            </a:bodyPr>
            <a:lstStyle/>
            <a:p>
              <a:r>
                <a:rPr lang="en-US" altLang="ko-KR" sz="4800" spc="-352" dirty="0" smtClean="0">
                  <a:solidFill>
                    <a:srgbClr val="00B0F0"/>
                  </a:solidFill>
                  <a:latin typeface="210 동화책 R" pitchFamily="18" charset="-127"/>
                  <a:ea typeface="210 동화책 R" pitchFamily="18" charset="-127"/>
                </a:rPr>
                <a:t>06</a:t>
              </a:r>
              <a:endParaRPr lang="en-US" altLang="ko-KR" sz="4800" spc="-352" dirty="0">
                <a:solidFill>
                  <a:srgbClr val="00B0F0"/>
                </a:solidFill>
                <a:latin typeface="210 동화책 R" pitchFamily="18" charset="-127"/>
                <a:ea typeface="210 동화책 R" pitchFamily="18" charset="-127"/>
              </a:endParaRPr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2277695" y="6525312"/>
            <a:ext cx="5314236" cy="246833"/>
          </a:xfrm>
          <a:prstGeom prst="rect">
            <a:avLst/>
          </a:prstGeom>
          <a:noFill/>
        </p:spPr>
        <p:txBody>
          <a:bodyPr wrap="square" lIns="107287" tIns="53643" rIns="107287" bIns="53643" rtlCol="0">
            <a:spAutoFit/>
          </a:bodyPr>
          <a:lstStyle/>
          <a:p>
            <a:pPr algn="ctr"/>
            <a:r>
              <a:rPr lang="en-US" altLang="ko-KR" sz="800" b="1" spc="352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- Copyrightⓒ2015All rights reserved by </a:t>
            </a:r>
            <a:r>
              <a:rPr lang="en-US" altLang="ko-KR" sz="9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L e o p a r d </a:t>
            </a:r>
            <a:endParaRPr lang="ko-KR" altLang="en-US" sz="800" b="1" spc="352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1026" name="Picture 2" descr="I:\조프로젝트\그림\KakaoTalk_20150223_17020690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65" y="4848728"/>
            <a:ext cx="871621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:\조프로젝트\그림\KakaoTalk_20150223_17255011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4680" y="3992724"/>
            <a:ext cx="820655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I:\조프로젝트\그림\KakaoTalk_20150223_164727729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8889" y="1629106"/>
            <a:ext cx="873786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:\조프로젝트\그림\KakaoTalk_20150223_175846268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7" y="915243"/>
            <a:ext cx="1055719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타원형 설명선 22"/>
          <p:cNvSpPr/>
          <p:nvPr/>
        </p:nvSpPr>
        <p:spPr>
          <a:xfrm>
            <a:off x="1750628" y="5480607"/>
            <a:ext cx="7738875" cy="1080000"/>
          </a:xfrm>
          <a:prstGeom prst="wedgeEllipseCallout">
            <a:avLst>
              <a:gd name="adj1" fmla="val -56828"/>
              <a:gd name="adj2" fmla="val 21291"/>
            </a:avLst>
          </a:prstGeom>
          <a:noFill/>
          <a:ln w="3175">
            <a:solidFill>
              <a:srgbClr val="00B0F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프로젝트에 투입 되어 조원 들과 함께 작업하며 힘든 일도 있었지만 협동심과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실무 경험을 하게 된 것 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같아 많은 것을 배울 수 있는 기회라고 생각 들어 좋았습니다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..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4" name="타원형 설명선 23"/>
          <p:cNvSpPr/>
          <p:nvPr/>
        </p:nvSpPr>
        <p:spPr>
          <a:xfrm>
            <a:off x="966286" y="2016621"/>
            <a:ext cx="7200000" cy="1080000"/>
          </a:xfrm>
          <a:prstGeom prst="wedgeEllipseCallout">
            <a:avLst>
              <a:gd name="adj1" fmla="val 59032"/>
              <a:gd name="adj2" fmla="val -3982"/>
            </a:avLst>
          </a:prstGeom>
          <a:noFill/>
          <a:ln w="3175">
            <a:solidFill>
              <a:srgbClr val="00B0F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처음프로젝트에서 조원들에게 많은 도움이 되지 못한 것 같아서 조원들한테 미안한 생각이 듭니다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다음 프로젝트에서는 더욱더 열심히 해서 더 큰 도움이 될 수 있도록 노력하겠습니다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1031" name="Picture 7" descr="I:\조프로젝트\그림\KakaoTalk_20150223_181154938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956991"/>
            <a:ext cx="1057566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타원형 설명선 26"/>
          <p:cNvSpPr/>
          <p:nvPr/>
        </p:nvSpPr>
        <p:spPr>
          <a:xfrm>
            <a:off x="1641432" y="3171283"/>
            <a:ext cx="7200000" cy="1080000"/>
          </a:xfrm>
          <a:prstGeom prst="wedgeEllipseCallout">
            <a:avLst>
              <a:gd name="adj1" fmla="val -58615"/>
              <a:gd name="adj2" fmla="val 14211"/>
            </a:avLst>
          </a:prstGeom>
          <a:noFill/>
          <a:ln w="3175">
            <a:solidFill>
              <a:srgbClr val="00B0F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프로젝트를 통해 통신 서버 원리를 직접 실현해보고 다양한 오류를 잡아가면서 개발 능력을 발전시키고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조원들과 각자의 작업을 하면서 개발작업이 취합되는 과정을 경험해보는 시간이었습니다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.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28" name="Picture 3" descr="I:\KakaoTalk_20150223_144223355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1432" y="124725"/>
            <a:ext cx="928700" cy="639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타원형 설명선 2"/>
          <p:cNvSpPr/>
          <p:nvPr/>
        </p:nvSpPr>
        <p:spPr>
          <a:xfrm>
            <a:off x="1425786" y="959921"/>
            <a:ext cx="7559662" cy="982038"/>
          </a:xfrm>
          <a:prstGeom prst="wedgeEllipseCallout">
            <a:avLst>
              <a:gd name="adj1" fmla="val -54802"/>
              <a:gd name="adj2" fmla="val 5553"/>
            </a:avLst>
          </a:prstGeom>
          <a:noFill/>
          <a:ln w="3175">
            <a:solidFill>
              <a:srgbClr val="00B0F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1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en-US" altLang="ko-KR" sz="11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6" name="타원형 설명선 25"/>
          <p:cNvSpPr/>
          <p:nvPr/>
        </p:nvSpPr>
        <p:spPr>
          <a:xfrm>
            <a:off x="1096254" y="4325945"/>
            <a:ext cx="7385137" cy="1080000"/>
          </a:xfrm>
          <a:prstGeom prst="wedgeEllipseCallout">
            <a:avLst>
              <a:gd name="adj1" fmla="val 55824"/>
              <a:gd name="adj2" fmla="val 11340"/>
            </a:avLst>
          </a:prstGeom>
          <a:noFill/>
          <a:ln w="3175">
            <a:solidFill>
              <a:srgbClr val="00B0F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이번 프로젝트를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통해 그 동안 수업에서 배웠던 내용들을 다시 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한 번 공부하고 적용하며 실력을 키울 수 있었습니다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또한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팀원 간 협력을 통해 어렵게만</a:t>
            </a:r>
            <a:endParaRPr lang="en-US" altLang="ko-KR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느껴졌던 프로젝트를 수월하게 마칠 수 있었습니다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아주 좋은 경험이었습니다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.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340214" y="1124744"/>
            <a:ext cx="49890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처음 하는 프로젝트여서 아쉬움이 많이 남지만 조원들과 협동하여 작업을</a:t>
            </a:r>
            <a:endParaRPr lang="en-US" altLang="ko-KR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잘 마무리 한 것 같아 기분이 좋습니다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다음 프로젝트에서는 더욱 더 노력하여 좋은 결과를 얻도록 하겠습니다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9023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116736" y="135255"/>
            <a:ext cx="9672528" cy="658749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7287" tIns="53643" rIns="107287" bIns="53643"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3420103" y="5013176"/>
            <a:ext cx="3042338" cy="785442"/>
          </a:xfrm>
          <a:prstGeom prst="rect">
            <a:avLst/>
          </a:prstGeom>
          <a:noFill/>
        </p:spPr>
        <p:txBody>
          <a:bodyPr wrap="square" lIns="107287" tIns="53643" rIns="107287" bIns="53643" rtlCol="0">
            <a:spAutoFit/>
          </a:bodyPr>
          <a:lstStyle/>
          <a:p>
            <a:pPr algn="ctr"/>
            <a:r>
              <a:rPr lang="ko-KR" altLang="en-US" sz="4400" spc="-176" dirty="0" smtClean="0">
                <a:solidFill>
                  <a:schemeClr val="bg1"/>
                </a:solidFill>
                <a:latin typeface="210 동화책 R" pitchFamily="18" charset="-127"/>
                <a:ea typeface="210 동화책 R" pitchFamily="18" charset="-127"/>
              </a:rPr>
              <a:t>감사합니다</a:t>
            </a:r>
            <a:endParaRPr lang="ko-KR" altLang="en-US" sz="4400" spc="-176" dirty="0">
              <a:solidFill>
                <a:schemeClr val="bg1"/>
              </a:solidFill>
              <a:latin typeface="210 동화책 R" pitchFamily="18" charset="-127"/>
              <a:ea typeface="210 동화책 R" pitchFamily="18" charset="-127"/>
            </a:endParaRPr>
          </a:p>
        </p:txBody>
      </p:sp>
      <p:pic>
        <p:nvPicPr>
          <p:cNvPr id="9" name="Picture 3" descr="I:\KakaoTalk_20150223_14422335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1610" y="126364"/>
            <a:ext cx="1465182" cy="1009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2277695" y="6453336"/>
            <a:ext cx="5314236" cy="246833"/>
          </a:xfrm>
          <a:prstGeom prst="rect">
            <a:avLst/>
          </a:prstGeom>
          <a:noFill/>
        </p:spPr>
        <p:txBody>
          <a:bodyPr wrap="square" lIns="107287" tIns="53643" rIns="107287" bIns="53643" rtlCol="0">
            <a:spAutoFit/>
          </a:bodyPr>
          <a:lstStyle/>
          <a:p>
            <a:pPr algn="ctr"/>
            <a:r>
              <a:rPr lang="en-US" altLang="ko-KR" sz="800" b="1" spc="352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- Copyrightⓒ2015All rights reserved by </a:t>
            </a:r>
            <a:r>
              <a:rPr lang="en-US" altLang="ko-KR" sz="9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L e o p a r d </a:t>
            </a:r>
            <a:endParaRPr lang="ko-KR" altLang="en-US" sz="800" b="1" spc="352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11" name="Picture 2" descr="I:\조프로젝트\그림\KakaoTalk_20150223_142430326.jp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/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9571" y="903669"/>
            <a:ext cx="5479342" cy="4109507"/>
          </a:xfrm>
          <a:prstGeom prst="rect">
            <a:avLst/>
          </a:prstGeom>
          <a:noFill/>
          <a:effectLst>
            <a:softEdge rad="635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440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90152"/>
            <a:ext cx="9906000" cy="67098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7287" tIns="53643" rIns="107287" bIns="53643" rtlCol="0" anchor="ctr"/>
          <a:lstStyle/>
          <a:p>
            <a:pPr algn="ctr"/>
            <a:endParaRPr lang="ko-KR" altLang="en-US"/>
          </a:p>
        </p:txBody>
      </p:sp>
      <p:grpSp>
        <p:nvGrpSpPr>
          <p:cNvPr id="29" name="그룹 28"/>
          <p:cNvGrpSpPr/>
          <p:nvPr/>
        </p:nvGrpSpPr>
        <p:grpSpPr>
          <a:xfrm>
            <a:off x="200522" y="179115"/>
            <a:ext cx="4608462" cy="1017637"/>
            <a:chOff x="200522" y="256041"/>
            <a:chExt cx="2952278" cy="1684150"/>
          </a:xfrm>
        </p:grpSpPr>
        <p:sp>
          <p:nvSpPr>
            <p:cNvPr id="13" name="TextBox 12"/>
            <p:cNvSpPr txBox="1"/>
            <p:nvPr/>
          </p:nvSpPr>
          <p:spPr>
            <a:xfrm>
              <a:off x="848544" y="256041"/>
              <a:ext cx="2304256" cy="1684150"/>
            </a:xfrm>
            <a:prstGeom prst="rect">
              <a:avLst/>
            </a:prstGeom>
            <a:noFill/>
          </p:spPr>
          <p:txBody>
            <a:bodyPr wrap="square" lIns="107287" tIns="53643" rIns="107287" bIns="53643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개발 배경 및 목적</a:t>
              </a:r>
              <a:endPara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endParaRPr>
            </a:p>
            <a:p>
              <a:pPr>
                <a:lnSpc>
                  <a:spcPct val="150000"/>
                </a:lnSpc>
              </a:pPr>
              <a:endParaRPr lang="en-US" altLang="ko-KR" sz="2400" spc="-150" dirty="0" smtClean="0">
                <a:solidFill>
                  <a:schemeClr val="accent1">
                    <a:lumMod val="75000"/>
                  </a:schemeClr>
                </a:solidFill>
                <a:latin typeface="Noto Sans Korean Bold" pitchFamily="34" charset="-127"/>
                <a:ea typeface="Noto Sans Korean Bold" pitchFamily="34" charset="-127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00522" y="286064"/>
              <a:ext cx="1040269" cy="1401747"/>
            </a:xfrm>
            <a:prstGeom prst="rect">
              <a:avLst/>
            </a:prstGeom>
            <a:noFill/>
          </p:spPr>
          <p:txBody>
            <a:bodyPr wrap="square" lIns="107287" tIns="53643" rIns="107287" bIns="53643" rtlCol="0">
              <a:spAutoFit/>
            </a:bodyPr>
            <a:lstStyle/>
            <a:p>
              <a:r>
                <a:rPr lang="en-US" altLang="ko-KR" sz="4800" spc="-352" dirty="0" smtClean="0">
                  <a:solidFill>
                    <a:srgbClr val="00B0F0"/>
                  </a:solidFill>
                  <a:latin typeface="210 동화책 R" pitchFamily="18" charset="-127"/>
                  <a:ea typeface="210 동화책 R" pitchFamily="18" charset="-127"/>
                </a:rPr>
                <a:t>01</a:t>
              </a:r>
              <a:endParaRPr lang="en-US" altLang="ko-KR" sz="4800" spc="-352" dirty="0">
                <a:solidFill>
                  <a:srgbClr val="00B0F0"/>
                </a:solidFill>
                <a:latin typeface="210 동화책 R" pitchFamily="18" charset="-127"/>
                <a:ea typeface="210 동화책 R" pitchFamily="18" charset="-127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496616" y="2452826"/>
            <a:ext cx="77768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사용자간 자유로운 의사소통 및 </a:t>
            </a:r>
            <a:r>
              <a:rPr lang="en-US" altLang="ko-KR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P2P </a:t>
            </a:r>
            <a:r>
              <a:rPr lang="ko-KR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파일 송수신이 가능한 메신저 필요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200522" y="1861362"/>
            <a:ext cx="3596909" cy="597698"/>
            <a:chOff x="200522" y="1253360"/>
            <a:chExt cx="3596909" cy="597698"/>
          </a:xfrm>
        </p:grpSpPr>
        <p:sp>
          <p:nvSpPr>
            <p:cNvPr id="16" name="TextBox 15"/>
            <p:cNvSpPr txBox="1"/>
            <p:nvPr/>
          </p:nvSpPr>
          <p:spPr>
            <a:xfrm>
              <a:off x="200522" y="1253360"/>
              <a:ext cx="3596909" cy="597698"/>
            </a:xfrm>
            <a:prstGeom prst="rect">
              <a:avLst/>
            </a:prstGeom>
            <a:noFill/>
          </p:spPr>
          <p:txBody>
            <a:bodyPr wrap="square" lIns="107287" tIns="53643" rIns="107287" bIns="53643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4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배경</a:t>
              </a:r>
              <a:endPara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cxnSp>
          <p:nvCxnSpPr>
            <p:cNvPr id="19" name="직선 연결선 18"/>
            <p:cNvCxnSpPr/>
            <p:nvPr/>
          </p:nvCxnSpPr>
          <p:spPr>
            <a:xfrm>
              <a:off x="323996" y="1412776"/>
              <a:ext cx="586310" cy="0"/>
            </a:xfrm>
            <a:prstGeom prst="line">
              <a:avLst/>
            </a:prstGeom>
            <a:ln w="381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그룹 22"/>
          <p:cNvGrpSpPr/>
          <p:nvPr/>
        </p:nvGrpSpPr>
        <p:grpSpPr>
          <a:xfrm>
            <a:off x="200522" y="3423407"/>
            <a:ext cx="3596909" cy="662332"/>
            <a:chOff x="200522" y="1253360"/>
            <a:chExt cx="3596909" cy="662332"/>
          </a:xfrm>
        </p:grpSpPr>
        <p:sp>
          <p:nvSpPr>
            <p:cNvPr id="27" name="TextBox 26"/>
            <p:cNvSpPr txBox="1"/>
            <p:nvPr/>
          </p:nvSpPr>
          <p:spPr>
            <a:xfrm>
              <a:off x="200522" y="1253360"/>
              <a:ext cx="3596909" cy="662332"/>
            </a:xfrm>
            <a:prstGeom prst="rect">
              <a:avLst/>
            </a:prstGeom>
            <a:noFill/>
          </p:spPr>
          <p:txBody>
            <a:bodyPr wrap="square" lIns="107287" tIns="53643" rIns="107287" bIns="53643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4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목적</a:t>
              </a:r>
              <a:endPara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cxnSp>
          <p:nvCxnSpPr>
            <p:cNvPr id="30" name="직선 연결선 29"/>
            <p:cNvCxnSpPr/>
            <p:nvPr/>
          </p:nvCxnSpPr>
          <p:spPr>
            <a:xfrm>
              <a:off x="323996" y="1412776"/>
              <a:ext cx="586310" cy="0"/>
            </a:xfrm>
            <a:prstGeom prst="line">
              <a:avLst/>
            </a:prstGeom>
            <a:ln w="381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TextBox 31"/>
          <p:cNvSpPr txBox="1"/>
          <p:nvPr/>
        </p:nvSpPr>
        <p:spPr>
          <a:xfrm>
            <a:off x="1496616" y="3722256"/>
            <a:ext cx="777686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ko-KR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채팅시스템 </a:t>
            </a:r>
            <a:r>
              <a:rPr lang="ko-KR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개발을 통한</a:t>
            </a:r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 TCP/IP </a:t>
            </a:r>
            <a:r>
              <a:rPr lang="ko-KR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기반의</a:t>
            </a:r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 C/S </a:t>
            </a:r>
            <a:r>
              <a:rPr lang="ko-KR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시스템 이해 및 구현</a:t>
            </a:r>
          </a:p>
          <a:p>
            <a:pPr marL="342900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Socket </a:t>
            </a:r>
            <a:r>
              <a:rPr lang="ko-KR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및</a:t>
            </a:r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 Stream API</a:t>
            </a:r>
            <a:r>
              <a:rPr lang="ko-KR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를 이용한 데이터 송수신 구현</a:t>
            </a:r>
          </a:p>
          <a:p>
            <a:pPr marL="342900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ko-KR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사용자 </a:t>
            </a:r>
            <a:r>
              <a:rPr lang="ko-KR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정의 프로토콜 설계 및 구현</a:t>
            </a:r>
          </a:p>
          <a:p>
            <a:pPr marL="342900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ko-KR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파일 </a:t>
            </a:r>
            <a:r>
              <a:rPr lang="ko-KR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송수신을 처리를 위한</a:t>
            </a:r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 P2P </a:t>
            </a:r>
            <a:r>
              <a:rPr lang="ko-KR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이해 및 구현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2277695" y="6525312"/>
            <a:ext cx="5314236" cy="246833"/>
          </a:xfrm>
          <a:prstGeom prst="rect">
            <a:avLst/>
          </a:prstGeom>
          <a:noFill/>
        </p:spPr>
        <p:txBody>
          <a:bodyPr wrap="square" lIns="107287" tIns="53643" rIns="107287" bIns="53643" rtlCol="0">
            <a:spAutoFit/>
          </a:bodyPr>
          <a:lstStyle/>
          <a:p>
            <a:pPr algn="ctr"/>
            <a:r>
              <a:rPr lang="en-US" altLang="ko-KR" sz="800" b="1" spc="352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- Copyrightⓒ2015All rights reserved by </a:t>
            </a:r>
            <a:r>
              <a:rPr lang="en-US" altLang="ko-KR" sz="9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L e o p a r d </a:t>
            </a:r>
            <a:endParaRPr lang="ko-KR" altLang="en-US" sz="800" b="1" spc="352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17" name="Picture 3" descr="I:\KakaoTalk_20150223_14422335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1432" y="124725"/>
            <a:ext cx="928700" cy="639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274697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90152"/>
            <a:ext cx="9906000" cy="67098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7287" tIns="53643" rIns="107287" bIns="53643" rtlCol="0" anchor="ctr"/>
          <a:lstStyle/>
          <a:p>
            <a:pPr algn="ctr"/>
            <a:endParaRPr lang="ko-KR" altLang="en-US" dirty="0"/>
          </a:p>
        </p:txBody>
      </p:sp>
      <p:grpSp>
        <p:nvGrpSpPr>
          <p:cNvPr id="29" name="그룹 28"/>
          <p:cNvGrpSpPr/>
          <p:nvPr/>
        </p:nvGrpSpPr>
        <p:grpSpPr>
          <a:xfrm>
            <a:off x="200522" y="179115"/>
            <a:ext cx="4608462" cy="865138"/>
            <a:chOff x="200522" y="256041"/>
            <a:chExt cx="2952278" cy="1431772"/>
          </a:xfrm>
        </p:grpSpPr>
        <p:sp>
          <p:nvSpPr>
            <p:cNvPr id="13" name="TextBox 12"/>
            <p:cNvSpPr txBox="1"/>
            <p:nvPr/>
          </p:nvSpPr>
          <p:spPr>
            <a:xfrm>
              <a:off x="848544" y="256041"/>
              <a:ext cx="2304256" cy="989168"/>
            </a:xfrm>
            <a:prstGeom prst="rect">
              <a:avLst/>
            </a:prstGeom>
            <a:noFill/>
          </p:spPr>
          <p:txBody>
            <a:bodyPr wrap="square" lIns="107287" tIns="53643" rIns="107287" bIns="53643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4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개발범위 및 주요 기능</a:t>
              </a:r>
              <a:endParaRPr lang="en-US" altLang="ko-KR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00522" y="286064"/>
              <a:ext cx="1040269" cy="1401749"/>
            </a:xfrm>
            <a:prstGeom prst="rect">
              <a:avLst/>
            </a:prstGeom>
            <a:noFill/>
          </p:spPr>
          <p:txBody>
            <a:bodyPr wrap="square" lIns="107287" tIns="53643" rIns="107287" bIns="53643" rtlCol="0">
              <a:spAutoFit/>
            </a:bodyPr>
            <a:lstStyle/>
            <a:p>
              <a:r>
                <a:rPr lang="en-US" altLang="ko-KR" sz="4800" spc="-352" dirty="0" smtClean="0">
                  <a:solidFill>
                    <a:srgbClr val="00B0F0"/>
                  </a:solidFill>
                  <a:latin typeface="210 동화책 R" pitchFamily="18" charset="-127"/>
                  <a:ea typeface="210 동화책 R" pitchFamily="18" charset="-127"/>
                </a:rPr>
                <a:t>02</a:t>
              </a:r>
              <a:endParaRPr lang="en-US" altLang="ko-KR" sz="4800" spc="-352" dirty="0">
                <a:solidFill>
                  <a:srgbClr val="00B0F0"/>
                </a:solidFill>
                <a:latin typeface="210 동화책 R" pitchFamily="18" charset="-127"/>
                <a:ea typeface="210 동화책 R" pitchFamily="18" charset="-127"/>
              </a:endParaRP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200522" y="1263664"/>
            <a:ext cx="3596909" cy="597698"/>
            <a:chOff x="200522" y="1253360"/>
            <a:chExt cx="3596909" cy="597698"/>
          </a:xfrm>
        </p:grpSpPr>
        <p:sp>
          <p:nvSpPr>
            <p:cNvPr id="16" name="TextBox 15"/>
            <p:cNvSpPr txBox="1"/>
            <p:nvPr/>
          </p:nvSpPr>
          <p:spPr>
            <a:xfrm>
              <a:off x="200522" y="1253360"/>
              <a:ext cx="3596909" cy="597698"/>
            </a:xfrm>
            <a:prstGeom prst="rect">
              <a:avLst/>
            </a:prstGeom>
            <a:noFill/>
          </p:spPr>
          <p:txBody>
            <a:bodyPr wrap="square" lIns="107287" tIns="53643" rIns="107287" bIns="53643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4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개발범</a:t>
              </a:r>
              <a:r>
                <a:rPr lang="ko-KR" altLang="en-US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위</a:t>
              </a:r>
              <a:endPara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cxnSp>
          <p:nvCxnSpPr>
            <p:cNvPr id="19" name="직선 연결선 18"/>
            <p:cNvCxnSpPr/>
            <p:nvPr/>
          </p:nvCxnSpPr>
          <p:spPr>
            <a:xfrm>
              <a:off x="323996" y="1412776"/>
              <a:ext cx="1172620" cy="0"/>
            </a:xfrm>
            <a:prstGeom prst="line">
              <a:avLst/>
            </a:prstGeom>
            <a:ln w="381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그룹 22"/>
          <p:cNvGrpSpPr/>
          <p:nvPr/>
        </p:nvGrpSpPr>
        <p:grpSpPr>
          <a:xfrm>
            <a:off x="200522" y="2564904"/>
            <a:ext cx="3596909" cy="597698"/>
            <a:chOff x="200522" y="1253360"/>
            <a:chExt cx="3596909" cy="597698"/>
          </a:xfrm>
        </p:grpSpPr>
        <p:sp>
          <p:nvSpPr>
            <p:cNvPr id="27" name="TextBox 26"/>
            <p:cNvSpPr txBox="1"/>
            <p:nvPr/>
          </p:nvSpPr>
          <p:spPr>
            <a:xfrm>
              <a:off x="200522" y="1253360"/>
              <a:ext cx="3596909" cy="597698"/>
            </a:xfrm>
            <a:prstGeom prst="rect">
              <a:avLst/>
            </a:prstGeom>
            <a:noFill/>
          </p:spPr>
          <p:txBody>
            <a:bodyPr wrap="square" lIns="107287" tIns="53643" rIns="107287" bIns="53643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4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주요기능</a:t>
              </a:r>
              <a:endPara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cxnSp>
          <p:nvCxnSpPr>
            <p:cNvPr id="30" name="직선 연결선 29"/>
            <p:cNvCxnSpPr/>
            <p:nvPr/>
          </p:nvCxnSpPr>
          <p:spPr>
            <a:xfrm>
              <a:off x="323996" y="1412776"/>
              <a:ext cx="1172620" cy="0"/>
            </a:xfrm>
            <a:prstGeom prst="line">
              <a:avLst/>
            </a:prstGeom>
            <a:ln w="381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/>
          <p:cNvSpPr txBox="1"/>
          <p:nvPr/>
        </p:nvSpPr>
        <p:spPr>
          <a:xfrm>
            <a:off x="2277695" y="6525312"/>
            <a:ext cx="5314236" cy="246833"/>
          </a:xfrm>
          <a:prstGeom prst="rect">
            <a:avLst/>
          </a:prstGeom>
          <a:noFill/>
        </p:spPr>
        <p:txBody>
          <a:bodyPr wrap="square" lIns="107287" tIns="53643" rIns="107287" bIns="53643" rtlCol="0">
            <a:spAutoFit/>
          </a:bodyPr>
          <a:lstStyle/>
          <a:p>
            <a:pPr algn="ctr"/>
            <a:r>
              <a:rPr lang="en-US" altLang="ko-KR" sz="800" b="1" spc="352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- Copyrightⓒ2015All rights reserved by </a:t>
            </a:r>
            <a:r>
              <a:rPr lang="en-US" altLang="ko-KR" sz="9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L e o p a r d </a:t>
            </a:r>
            <a:endParaRPr lang="ko-KR" altLang="en-US" sz="800" b="1" spc="352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14" name="Picture 3" descr="I:\KakaoTalk_20150223_14422335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1432" y="124725"/>
            <a:ext cx="928700" cy="639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568624" y="1916832"/>
            <a:ext cx="835292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클라이언트 간의 원활한 대화가능 및 파일 전송 가능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1568624" y="3237349"/>
            <a:ext cx="7632848" cy="2454518"/>
            <a:chOff x="1568624" y="3237349"/>
            <a:chExt cx="7632848" cy="2454518"/>
          </a:xfrm>
        </p:grpSpPr>
        <p:sp>
          <p:nvSpPr>
            <p:cNvPr id="15" name="TextBox 14"/>
            <p:cNvSpPr txBox="1"/>
            <p:nvPr/>
          </p:nvSpPr>
          <p:spPr>
            <a:xfrm>
              <a:off x="1568624" y="3237349"/>
              <a:ext cx="3600400" cy="24006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lnSpc>
                  <a:spcPct val="150000"/>
                </a:lnSpc>
                <a:buFont typeface="Arial" pitchFamily="34" charset="0"/>
                <a:buChar char="•"/>
              </a:pPr>
              <a:r>
                <a:rPr lang="ko-KR" altLang="en-US" sz="20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회원가입  </a:t>
              </a:r>
              <a:endParaRPr lang="en-US" altLang="ko-KR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endParaRPr>
            </a:p>
            <a:p>
              <a:pPr marL="342900" indent="-342900">
                <a:lnSpc>
                  <a:spcPct val="150000"/>
                </a:lnSpc>
                <a:buFont typeface="Arial" pitchFamily="34" charset="0"/>
                <a:buChar char="•"/>
              </a:pPr>
              <a:r>
                <a:rPr lang="ko-KR" altLang="en-US" sz="20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아이디 및 비밀번호 찾기</a:t>
              </a:r>
              <a:endParaRPr lang="en-US" altLang="ko-KR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endParaRPr>
            </a:p>
            <a:p>
              <a:pPr marL="342900" indent="-342900">
                <a:lnSpc>
                  <a:spcPct val="150000"/>
                </a:lnSpc>
                <a:buFont typeface="Arial" pitchFamily="34" charset="0"/>
                <a:buChar char="•"/>
              </a:pPr>
              <a:r>
                <a:rPr lang="ko-KR" altLang="en-US" sz="20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로그인</a:t>
              </a:r>
              <a:endPara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endParaRPr>
            </a:p>
            <a:p>
              <a:pPr marL="342900" indent="-342900">
                <a:lnSpc>
                  <a:spcPct val="150000"/>
                </a:lnSpc>
                <a:buFont typeface="Arial" pitchFamily="34" charset="0"/>
                <a:buChar char="•"/>
              </a:pPr>
              <a:r>
                <a:rPr lang="ko-KR" altLang="en-US" sz="20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귓속말 대화</a:t>
              </a:r>
              <a:endParaRPr lang="en-US" altLang="ko-KR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endParaRPr>
            </a:p>
            <a:p>
              <a:pPr marL="342900" indent="-342900">
                <a:lnSpc>
                  <a:spcPct val="150000"/>
                </a:lnSpc>
                <a:buFont typeface="Arial" pitchFamily="34" charset="0"/>
                <a:buChar char="•"/>
              </a:pPr>
              <a:r>
                <a:rPr lang="ko-KR" altLang="en-US" sz="20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파일전송</a:t>
              </a:r>
              <a:endParaRPr lang="en-US" altLang="ko-KR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4" name="직사각형 3"/>
            <p:cNvSpPr/>
            <p:nvPr/>
          </p:nvSpPr>
          <p:spPr>
            <a:xfrm>
              <a:off x="5923536" y="3291210"/>
              <a:ext cx="3277936" cy="24006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indent="-342900">
                <a:lnSpc>
                  <a:spcPct val="150000"/>
                </a:lnSpc>
                <a:buFont typeface="Arial" pitchFamily="34" charset="0"/>
                <a:buChar char="•"/>
              </a:pPr>
              <a:r>
                <a:rPr lang="ko-KR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회원정보 열람</a:t>
              </a:r>
              <a:endPara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endParaRPr>
            </a:p>
            <a:p>
              <a:pPr marL="342900" indent="-342900">
                <a:lnSpc>
                  <a:spcPct val="150000"/>
                </a:lnSpc>
                <a:buFont typeface="Arial" pitchFamily="34" charset="0"/>
                <a:buChar char="•"/>
              </a:pPr>
              <a:r>
                <a:rPr lang="ko-KR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대화방 만들기</a:t>
              </a:r>
              <a:endPara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endParaRPr>
            </a:p>
            <a:p>
              <a:pPr marL="342900" indent="-342900">
                <a:lnSpc>
                  <a:spcPct val="150000"/>
                </a:lnSpc>
                <a:buFont typeface="Arial" pitchFamily="34" charset="0"/>
                <a:buChar char="•"/>
              </a:pPr>
              <a:r>
                <a:rPr lang="ko-KR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비밀 대화방 만들기</a:t>
              </a:r>
              <a:endPara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endParaRPr>
            </a:p>
            <a:p>
              <a:pPr marL="342900" indent="-342900">
                <a:lnSpc>
                  <a:spcPct val="150000"/>
                </a:lnSpc>
                <a:buFont typeface="Arial" pitchFamily="34" charset="0"/>
                <a:buChar char="•"/>
              </a:pPr>
              <a:r>
                <a:rPr lang="ko-KR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클라이언트 접속 여부</a:t>
              </a:r>
              <a:endPara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endParaRPr>
            </a:p>
            <a:p>
              <a:pPr marL="342900" indent="-342900">
                <a:lnSpc>
                  <a:spcPct val="150000"/>
                </a:lnSpc>
                <a:buFont typeface="Arial" pitchFamily="34" charset="0"/>
                <a:buChar char="•"/>
              </a:pPr>
              <a:r>
                <a:rPr lang="ko-KR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로그아웃</a:t>
              </a:r>
              <a:endPara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0219647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90152"/>
            <a:ext cx="9906000" cy="67098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7287" tIns="53643" rIns="107287" bIns="53643" rtlCol="0" anchor="ctr"/>
          <a:lstStyle/>
          <a:p>
            <a:pPr algn="ctr"/>
            <a:endParaRPr lang="ko-KR" altLang="en-US"/>
          </a:p>
        </p:txBody>
      </p:sp>
      <p:grpSp>
        <p:nvGrpSpPr>
          <p:cNvPr id="29" name="그룹 28"/>
          <p:cNvGrpSpPr/>
          <p:nvPr/>
        </p:nvGrpSpPr>
        <p:grpSpPr>
          <a:xfrm>
            <a:off x="200522" y="179115"/>
            <a:ext cx="4608462" cy="1216329"/>
            <a:chOff x="200522" y="256041"/>
            <a:chExt cx="2952278" cy="2012979"/>
          </a:xfrm>
        </p:grpSpPr>
        <p:sp>
          <p:nvSpPr>
            <p:cNvPr id="13" name="TextBox 12"/>
            <p:cNvSpPr txBox="1"/>
            <p:nvPr/>
          </p:nvSpPr>
          <p:spPr>
            <a:xfrm>
              <a:off x="848544" y="256041"/>
              <a:ext cx="2304256" cy="2012979"/>
            </a:xfrm>
            <a:prstGeom prst="rect">
              <a:avLst/>
            </a:prstGeom>
            <a:noFill/>
          </p:spPr>
          <p:txBody>
            <a:bodyPr wrap="square" lIns="107287" tIns="53643" rIns="107287" bIns="53643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개발 </a:t>
              </a:r>
              <a:r>
                <a:rPr lang="ko-KR" altLang="en-US" sz="24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환경 및 구현 기술</a:t>
              </a:r>
              <a:endPara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endParaRPr>
            </a:p>
            <a:p>
              <a:pPr>
                <a:lnSpc>
                  <a:spcPct val="150000"/>
                </a:lnSpc>
              </a:pPr>
              <a:endParaRPr lang="en-US" altLang="ko-KR" sz="2400" spc="-150" dirty="0" smtClean="0">
                <a:solidFill>
                  <a:schemeClr val="accent1">
                    <a:lumMod val="75000"/>
                  </a:schemeClr>
                </a:solidFill>
                <a:latin typeface="Noto Sans Korean Bold" pitchFamily="34" charset="-127"/>
                <a:ea typeface="Noto Sans Korean Bold" pitchFamily="34" charset="-127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00522" y="286064"/>
              <a:ext cx="1040269" cy="1401748"/>
            </a:xfrm>
            <a:prstGeom prst="rect">
              <a:avLst/>
            </a:prstGeom>
            <a:noFill/>
          </p:spPr>
          <p:txBody>
            <a:bodyPr wrap="square" lIns="107287" tIns="53643" rIns="107287" bIns="53643" rtlCol="0">
              <a:spAutoFit/>
            </a:bodyPr>
            <a:lstStyle/>
            <a:p>
              <a:r>
                <a:rPr lang="en-US" altLang="ko-KR" sz="4800" spc="-352" dirty="0" smtClean="0">
                  <a:solidFill>
                    <a:srgbClr val="00B0F0"/>
                  </a:solidFill>
                  <a:latin typeface="210 동화책 R" pitchFamily="18" charset="-127"/>
                  <a:ea typeface="210 동화책 R" pitchFamily="18" charset="-127"/>
                </a:rPr>
                <a:t>03</a:t>
              </a:r>
              <a:endParaRPr lang="en-US" altLang="ko-KR" sz="4800" spc="-352" dirty="0">
                <a:solidFill>
                  <a:srgbClr val="00B0F0"/>
                </a:solidFill>
                <a:latin typeface="210 동화책 R" pitchFamily="18" charset="-127"/>
                <a:ea typeface="210 동화책 R" pitchFamily="18" charset="-127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712640" y="2276872"/>
            <a:ext cx="777686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OS - Microsoft Windows </a:t>
            </a:r>
          </a:p>
          <a:p>
            <a:pPr marL="342900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IDE - Eclipse 4.4(Luna)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200522" y="3423407"/>
            <a:ext cx="3596909" cy="597698"/>
            <a:chOff x="200522" y="1253360"/>
            <a:chExt cx="3596909" cy="597698"/>
          </a:xfrm>
        </p:grpSpPr>
        <p:sp>
          <p:nvSpPr>
            <p:cNvPr id="27" name="TextBox 26"/>
            <p:cNvSpPr txBox="1"/>
            <p:nvPr/>
          </p:nvSpPr>
          <p:spPr>
            <a:xfrm>
              <a:off x="200522" y="1253360"/>
              <a:ext cx="3596909" cy="597698"/>
            </a:xfrm>
            <a:prstGeom prst="rect">
              <a:avLst/>
            </a:prstGeom>
            <a:noFill/>
          </p:spPr>
          <p:txBody>
            <a:bodyPr wrap="square" lIns="107287" tIns="53643" rIns="107287" bIns="53643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4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구현기</a:t>
              </a:r>
              <a:r>
                <a:rPr lang="ko-KR" altLang="en-US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술</a:t>
              </a:r>
              <a:endPara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cxnSp>
          <p:nvCxnSpPr>
            <p:cNvPr id="30" name="직선 연결선 29"/>
            <p:cNvCxnSpPr/>
            <p:nvPr/>
          </p:nvCxnSpPr>
          <p:spPr>
            <a:xfrm>
              <a:off x="323996" y="1412776"/>
              <a:ext cx="1172620" cy="0"/>
            </a:xfrm>
            <a:prstGeom prst="line">
              <a:avLst/>
            </a:prstGeom>
            <a:ln w="381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TextBox 31"/>
          <p:cNvSpPr txBox="1"/>
          <p:nvPr/>
        </p:nvSpPr>
        <p:spPr>
          <a:xfrm>
            <a:off x="1712640" y="3722256"/>
            <a:ext cx="777686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Program Language(Java 8)</a:t>
            </a:r>
            <a:endParaRPr lang="en-US" altLang="ko-KR" sz="2000" b="1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879333" lvl="1" indent="-342900">
              <a:lnSpc>
                <a:spcPct val="150000"/>
              </a:lnSpc>
              <a:buFont typeface="나눔고딕" panose="020D0604000000000000" pitchFamily="50" charset="-127"/>
              <a:buChar char="°"/>
            </a:pPr>
            <a:r>
              <a:rPr lang="en-US" altLang="ko-KR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Collection Framework</a:t>
            </a:r>
          </a:p>
          <a:p>
            <a:pPr marL="879333" lvl="1" indent="-342900">
              <a:lnSpc>
                <a:spcPct val="150000"/>
              </a:lnSpc>
              <a:buFont typeface="나눔고딕" panose="020D0604000000000000" pitchFamily="50" charset="-127"/>
              <a:buChar char="°"/>
            </a:pPr>
            <a:r>
              <a:rPr lang="en-US" altLang="ko-KR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Swing</a:t>
            </a:r>
          </a:p>
          <a:p>
            <a:pPr marL="879333" lvl="1" indent="-342900">
              <a:lnSpc>
                <a:spcPct val="150000"/>
              </a:lnSpc>
              <a:buFont typeface="나눔고딕" panose="020D0604000000000000" pitchFamily="50" charset="-127"/>
              <a:buChar char="°"/>
            </a:pPr>
            <a:r>
              <a:rPr lang="en-US" altLang="ko-KR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Thread</a:t>
            </a:r>
          </a:p>
          <a:p>
            <a:pPr marL="879333" lvl="1" indent="-342900">
              <a:lnSpc>
                <a:spcPct val="150000"/>
              </a:lnSpc>
              <a:buFont typeface="나눔고딕" panose="020D0604000000000000" pitchFamily="50" charset="-127"/>
              <a:buChar char="°"/>
            </a:pPr>
            <a:r>
              <a:rPr lang="en-US" altLang="ko-KR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Stream</a:t>
            </a:r>
          </a:p>
          <a:p>
            <a:pPr marL="879333" lvl="1" indent="-342900">
              <a:lnSpc>
                <a:spcPct val="150000"/>
              </a:lnSpc>
              <a:buFont typeface="나눔고딕" panose="020D0604000000000000" pitchFamily="50" charset="-127"/>
              <a:buChar char="°"/>
            </a:pPr>
            <a:r>
              <a:rPr lang="en-US" altLang="ko-KR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Socket </a:t>
            </a:r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등</a:t>
            </a:r>
            <a:endParaRPr lang="en-US" altLang="ko-KR" sz="2000" b="1" dirty="0" smtClean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2277695" y="6525312"/>
            <a:ext cx="5314236" cy="246833"/>
          </a:xfrm>
          <a:prstGeom prst="rect">
            <a:avLst/>
          </a:prstGeom>
          <a:noFill/>
        </p:spPr>
        <p:txBody>
          <a:bodyPr wrap="square" lIns="107287" tIns="53643" rIns="107287" bIns="53643" rtlCol="0">
            <a:spAutoFit/>
          </a:bodyPr>
          <a:lstStyle/>
          <a:p>
            <a:pPr algn="ctr"/>
            <a:r>
              <a:rPr lang="en-US" altLang="ko-KR" sz="800" b="1" spc="352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- Copyrightⓒ2015All rights reserved by </a:t>
            </a:r>
            <a:r>
              <a:rPr lang="en-US" altLang="ko-KR" sz="9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L e o p a r d </a:t>
            </a:r>
            <a:endParaRPr lang="ko-KR" altLang="en-US" sz="800" b="1" spc="352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15" name="Picture 3" descr="I:\KakaoTalk_20150223_14422335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1432" y="124725"/>
            <a:ext cx="928700" cy="639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그룹 19"/>
          <p:cNvGrpSpPr/>
          <p:nvPr/>
        </p:nvGrpSpPr>
        <p:grpSpPr>
          <a:xfrm>
            <a:off x="200522" y="1263664"/>
            <a:ext cx="3596909" cy="597698"/>
            <a:chOff x="200522" y="1253360"/>
            <a:chExt cx="3596909" cy="597698"/>
          </a:xfrm>
        </p:grpSpPr>
        <p:sp>
          <p:nvSpPr>
            <p:cNvPr id="22" name="TextBox 21"/>
            <p:cNvSpPr txBox="1"/>
            <p:nvPr/>
          </p:nvSpPr>
          <p:spPr>
            <a:xfrm>
              <a:off x="200522" y="1253360"/>
              <a:ext cx="3596909" cy="597698"/>
            </a:xfrm>
            <a:prstGeom prst="rect">
              <a:avLst/>
            </a:prstGeom>
            <a:noFill/>
          </p:spPr>
          <p:txBody>
            <a:bodyPr wrap="square" lIns="107287" tIns="53643" rIns="107287" bIns="53643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4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개발범</a:t>
              </a:r>
              <a:r>
                <a:rPr lang="ko-KR" altLang="en-US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위</a:t>
              </a:r>
              <a:endPara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cxnSp>
          <p:nvCxnSpPr>
            <p:cNvPr id="24" name="직선 연결선 23"/>
            <p:cNvCxnSpPr/>
            <p:nvPr/>
          </p:nvCxnSpPr>
          <p:spPr>
            <a:xfrm>
              <a:off x="323996" y="1412776"/>
              <a:ext cx="1172620" cy="0"/>
            </a:xfrm>
            <a:prstGeom prst="line">
              <a:avLst/>
            </a:prstGeom>
            <a:ln w="381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0716042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/>
          <p:cNvSpPr/>
          <p:nvPr/>
        </p:nvSpPr>
        <p:spPr>
          <a:xfrm>
            <a:off x="0" y="90152"/>
            <a:ext cx="9906000" cy="67098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7287" tIns="53643" rIns="107287" bIns="53643" rtlCol="0" anchor="ctr"/>
          <a:lstStyle/>
          <a:p>
            <a:pPr algn="ctr"/>
            <a:endParaRPr lang="ko-KR" altLang="en-US"/>
          </a:p>
        </p:txBody>
      </p:sp>
      <p:grpSp>
        <p:nvGrpSpPr>
          <p:cNvPr id="29" name="그룹 28"/>
          <p:cNvGrpSpPr/>
          <p:nvPr/>
        </p:nvGrpSpPr>
        <p:grpSpPr>
          <a:xfrm>
            <a:off x="200522" y="179115"/>
            <a:ext cx="4608462" cy="1216329"/>
            <a:chOff x="200522" y="256041"/>
            <a:chExt cx="2952278" cy="2012978"/>
          </a:xfrm>
        </p:grpSpPr>
        <p:sp>
          <p:nvSpPr>
            <p:cNvPr id="13" name="TextBox 12"/>
            <p:cNvSpPr txBox="1"/>
            <p:nvPr/>
          </p:nvSpPr>
          <p:spPr>
            <a:xfrm>
              <a:off x="848544" y="256041"/>
              <a:ext cx="2304256" cy="2012978"/>
            </a:xfrm>
            <a:prstGeom prst="rect">
              <a:avLst/>
            </a:prstGeom>
            <a:noFill/>
          </p:spPr>
          <p:txBody>
            <a:bodyPr wrap="square" lIns="107287" tIns="53643" rIns="107287" bIns="53643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4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팀원구성 및 역할</a:t>
              </a:r>
              <a:endPara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endParaRPr>
            </a:p>
            <a:p>
              <a:pPr>
                <a:lnSpc>
                  <a:spcPct val="150000"/>
                </a:lnSpc>
              </a:pPr>
              <a:endParaRPr lang="en-US" altLang="ko-KR" sz="2400" spc="-150" dirty="0" smtClean="0">
                <a:solidFill>
                  <a:schemeClr val="accent1">
                    <a:lumMod val="75000"/>
                  </a:schemeClr>
                </a:solidFill>
                <a:latin typeface="Noto Sans Korean Bold" pitchFamily="34" charset="-127"/>
                <a:ea typeface="Noto Sans Korean Bold" pitchFamily="34" charset="-127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00522" y="286064"/>
              <a:ext cx="1040269" cy="1401748"/>
            </a:xfrm>
            <a:prstGeom prst="rect">
              <a:avLst/>
            </a:prstGeom>
            <a:noFill/>
          </p:spPr>
          <p:txBody>
            <a:bodyPr wrap="square" lIns="107287" tIns="53643" rIns="107287" bIns="53643" rtlCol="0">
              <a:spAutoFit/>
            </a:bodyPr>
            <a:lstStyle/>
            <a:p>
              <a:r>
                <a:rPr lang="en-US" altLang="ko-KR" sz="4800" spc="-352" dirty="0" smtClean="0">
                  <a:solidFill>
                    <a:srgbClr val="00B0F0"/>
                  </a:solidFill>
                  <a:latin typeface="210 동화책 R" pitchFamily="18" charset="-127"/>
                  <a:ea typeface="210 동화책 R" pitchFamily="18" charset="-127"/>
                </a:rPr>
                <a:t>04</a:t>
              </a:r>
              <a:endParaRPr lang="en-US" altLang="ko-KR" sz="4800" spc="-352" dirty="0">
                <a:solidFill>
                  <a:srgbClr val="00B0F0"/>
                </a:solidFill>
                <a:latin typeface="210 동화책 R" pitchFamily="18" charset="-127"/>
                <a:ea typeface="210 동화책 R" pitchFamily="18" charset="-127"/>
              </a:endParaRPr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2277695" y="6525312"/>
            <a:ext cx="5314236" cy="246833"/>
          </a:xfrm>
          <a:prstGeom prst="rect">
            <a:avLst/>
          </a:prstGeom>
          <a:noFill/>
        </p:spPr>
        <p:txBody>
          <a:bodyPr wrap="square" lIns="107287" tIns="53643" rIns="107287" bIns="53643" rtlCol="0">
            <a:spAutoFit/>
          </a:bodyPr>
          <a:lstStyle/>
          <a:p>
            <a:pPr algn="ctr"/>
            <a:r>
              <a:rPr lang="en-US" altLang="ko-KR" sz="800" b="1" spc="352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- Copyrightⓒ2015All rights reserved by </a:t>
            </a:r>
            <a:r>
              <a:rPr lang="en-US" altLang="ko-KR" sz="9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L e o p a r d </a:t>
            </a:r>
            <a:endParaRPr lang="ko-KR" altLang="en-US" sz="800" b="1" spc="352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28" name="Picture 3" descr="I:\KakaoTalk_20150223_14422335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1432" y="124725"/>
            <a:ext cx="928700" cy="639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그룹 13"/>
          <p:cNvGrpSpPr/>
          <p:nvPr/>
        </p:nvGrpSpPr>
        <p:grpSpPr>
          <a:xfrm>
            <a:off x="38054" y="806002"/>
            <a:ext cx="3550312" cy="3174080"/>
            <a:chOff x="0" y="1037606"/>
            <a:chExt cx="3550312" cy="3174080"/>
          </a:xfrm>
        </p:grpSpPr>
        <p:pic>
          <p:nvPicPr>
            <p:cNvPr id="1030" name="Picture 6" descr="I:\조프로젝트\그림\KakaoTalk_20150223_175846268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691686"/>
              <a:ext cx="1478006" cy="252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타원형 설명선 2"/>
            <p:cNvSpPr/>
            <p:nvPr/>
          </p:nvSpPr>
          <p:spPr>
            <a:xfrm>
              <a:off x="1426169" y="1293909"/>
              <a:ext cx="2124143" cy="2569351"/>
            </a:xfrm>
            <a:prstGeom prst="wedgeEllipseCallout">
              <a:avLst>
                <a:gd name="adj1" fmla="val -56252"/>
                <a:gd name="adj2" fmla="val 32596"/>
              </a:avLst>
            </a:prstGeom>
            <a:solidFill>
              <a:schemeClr val="bg1"/>
            </a:solidFill>
            <a:ln w="3175">
              <a:solidFill>
                <a:srgbClr val="00B0F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210 동화책 R" pitchFamily="18" charset="-127"/>
                <a:ea typeface="210 동화책 R" pitchFamily="18" charset="-127"/>
              </a:endParaRPr>
            </a:p>
            <a:p>
              <a:pPr algn="ctr"/>
              <a:r>
                <a:rPr lang="ko-KR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210 동화책 R" pitchFamily="18" charset="-127"/>
                  <a:ea typeface="210 동화책 R" pitchFamily="18" charset="-127"/>
                </a:rPr>
                <a:t>서버</a:t>
              </a:r>
              <a:endPara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210 동화책 R" pitchFamily="18" charset="-127"/>
                <a:ea typeface="210 동화책 R" pitchFamily="18" charset="-127"/>
              </a:endParaRPr>
            </a:p>
            <a:p>
              <a:pPr algn="ctr"/>
              <a:endPara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210 동화책 R" pitchFamily="18" charset="-127"/>
                <a:ea typeface="210 동화책 R" pitchFamily="18" charset="-127"/>
              </a:endParaRPr>
            </a:p>
            <a:p>
              <a:pPr algn="ctr"/>
              <a:r>
                <a:rPr lang="ko-KR" altLang="en-US" sz="16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210 동화책 R" pitchFamily="18" charset="-127"/>
                  <a:ea typeface="210 동화책 R" pitchFamily="18" charset="-127"/>
                </a:rPr>
                <a:t>파일 전송 구현</a:t>
              </a:r>
              <a:endPara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210 동화책 R" pitchFamily="18" charset="-127"/>
                <a:ea typeface="210 동화책 R" pitchFamily="18" charset="-127"/>
              </a:endParaRPr>
            </a:p>
            <a:p>
              <a:pPr algn="ctr"/>
              <a:endPara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210 동화책 R" pitchFamily="18" charset="-127"/>
                <a:ea typeface="210 동화책 R" pitchFamily="18" charset="-127"/>
              </a:endParaRPr>
            </a:p>
            <a:p>
              <a:pPr algn="ctr"/>
              <a:r>
                <a:rPr lang="ko-KR" altLang="en-US" sz="16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210 동화책 R" pitchFamily="18" charset="-127"/>
                  <a:ea typeface="210 동화책 R" pitchFamily="18" charset="-127"/>
                </a:rPr>
                <a:t>프로토콜 설계</a:t>
              </a:r>
              <a:endPara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210 동화책 R" pitchFamily="18" charset="-127"/>
                <a:ea typeface="210 동화책 R" pitchFamily="18" charset="-127"/>
              </a:endParaRPr>
            </a:p>
            <a:p>
              <a:pPr algn="ctr"/>
              <a:endPara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210 동화책 R" pitchFamily="18" charset="-127"/>
                <a:ea typeface="210 동화책 R" pitchFamily="18" charset="-127"/>
              </a:endParaRPr>
            </a:p>
            <a:p>
              <a:pPr algn="ctr"/>
              <a:endPara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210 동화책 R" pitchFamily="18" charset="-127"/>
                <a:ea typeface="210 동화책 R" pitchFamily="18" charset="-127"/>
              </a:endParaRP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1954179" y="1037606"/>
              <a:ext cx="978617" cy="350124"/>
            </a:xfrm>
            <a:prstGeom prst="rect">
              <a:avLst/>
            </a:prstGeom>
            <a:solidFill>
              <a:schemeClr val="bg1"/>
            </a:solidFill>
            <a:ln w="3175"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210 동화책 R" pitchFamily="18" charset="-127"/>
                  <a:ea typeface="210 동화책 R" pitchFamily="18" charset="-127"/>
                </a:rPr>
                <a:t>조장</a:t>
              </a:r>
              <a:endPara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210 동화책 R" pitchFamily="18" charset="-127"/>
                <a:ea typeface="210 동화책 R" pitchFamily="18" charset="-127"/>
              </a:endParaRPr>
            </a:p>
            <a:p>
              <a:pPr algn="ctr"/>
              <a:r>
                <a:rPr lang="ko-KR" altLang="en-US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210 동화책 R" pitchFamily="18" charset="-127"/>
                  <a:ea typeface="210 동화책 R" pitchFamily="18" charset="-127"/>
                </a:rPr>
                <a:t>성진</a:t>
              </a:r>
              <a:endPara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210 동화책 R" pitchFamily="18" charset="-127"/>
                <a:ea typeface="210 동화책 R" pitchFamily="18" charset="-127"/>
              </a:endParaRPr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3588366" y="764704"/>
            <a:ext cx="3266725" cy="2895986"/>
            <a:chOff x="3530615" y="774620"/>
            <a:chExt cx="3266725" cy="2895986"/>
          </a:xfrm>
        </p:grpSpPr>
        <p:pic>
          <p:nvPicPr>
            <p:cNvPr id="1026" name="Picture 2" descr="I:\조프로젝트\그림\KakaoTalk_20150223_170206908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30615" y="1150606"/>
              <a:ext cx="1220270" cy="252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타원형 설명선 26"/>
            <p:cNvSpPr/>
            <p:nvPr/>
          </p:nvSpPr>
          <p:spPr>
            <a:xfrm>
              <a:off x="4808984" y="939766"/>
              <a:ext cx="1988356" cy="2697916"/>
            </a:xfrm>
            <a:prstGeom prst="wedgeEllipseCallout">
              <a:avLst>
                <a:gd name="adj1" fmla="val -58615"/>
                <a:gd name="adj2" fmla="val 14211"/>
              </a:avLst>
            </a:prstGeom>
            <a:solidFill>
              <a:schemeClr val="bg1"/>
            </a:solidFill>
            <a:ln w="3175">
              <a:solidFill>
                <a:srgbClr val="00B0F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210 동화책 R" pitchFamily="18" charset="-127"/>
                  <a:ea typeface="210 동화책 R" pitchFamily="18" charset="-127"/>
                </a:rPr>
                <a:t>비밀번호 및</a:t>
              </a:r>
              <a:endPara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210 동화책 R" pitchFamily="18" charset="-127"/>
                <a:ea typeface="210 동화책 R" pitchFamily="18" charset="-127"/>
              </a:endParaRPr>
            </a:p>
            <a:p>
              <a:pPr algn="ctr"/>
              <a:r>
                <a:rPr lang="ko-KR" altLang="en-US" sz="16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210 동화책 R" pitchFamily="18" charset="-127"/>
                  <a:ea typeface="210 동화책 R" pitchFamily="18" charset="-127"/>
                </a:rPr>
                <a:t> 로그인 찾기 </a:t>
              </a:r>
              <a:endPara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210 동화책 R" pitchFamily="18" charset="-127"/>
                <a:ea typeface="210 동화책 R" pitchFamily="18" charset="-127"/>
              </a:endParaRPr>
            </a:p>
            <a:p>
              <a:pPr algn="ctr"/>
              <a:r>
                <a:rPr lang="ko-KR" altLang="en-US" sz="16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210 동화책 R" pitchFamily="18" charset="-127"/>
                  <a:ea typeface="210 동화책 R" pitchFamily="18" charset="-127"/>
                </a:rPr>
                <a:t>화면 구성</a:t>
              </a:r>
              <a:endPara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210 동화책 R" pitchFamily="18" charset="-127"/>
                <a:ea typeface="210 동화책 R" pitchFamily="18" charset="-127"/>
              </a:endParaRPr>
            </a:p>
            <a:p>
              <a:pPr algn="ctr"/>
              <a:endPara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210 동화책 R" pitchFamily="18" charset="-127"/>
                <a:ea typeface="210 동화책 R" pitchFamily="18" charset="-127"/>
              </a:endParaRPr>
            </a:p>
            <a:p>
              <a:pPr algn="ctr"/>
              <a:r>
                <a:rPr lang="ko-KR" altLang="en-US" sz="16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210 동화책 R" pitchFamily="18" charset="-127"/>
                  <a:ea typeface="210 동화책 R" pitchFamily="18" charset="-127"/>
                </a:rPr>
                <a:t>디자인</a:t>
              </a:r>
              <a:endPara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210 동화책 R" pitchFamily="18" charset="-127"/>
                <a:ea typeface="210 동화책 R" pitchFamily="18" charset="-127"/>
              </a:endParaRPr>
            </a:p>
            <a:p>
              <a:pPr algn="ctr"/>
              <a:endPara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210 동화책 R" pitchFamily="18" charset="-127"/>
                <a:ea typeface="210 동화책 R" pitchFamily="18" charset="-127"/>
              </a:endParaRPr>
            </a:p>
            <a:p>
              <a:pPr algn="ctr"/>
              <a:r>
                <a:rPr lang="ko-KR" altLang="en-US" sz="16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210 동화책 R" pitchFamily="18" charset="-127"/>
                  <a:ea typeface="210 동화책 R" pitchFamily="18" charset="-127"/>
                </a:rPr>
                <a:t>프로토콜 설계</a:t>
              </a:r>
              <a:endPara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210 동화책 R" pitchFamily="18" charset="-127"/>
                <a:ea typeface="210 동화책 R" pitchFamily="18" charset="-127"/>
              </a:endParaRPr>
            </a:p>
            <a:p>
              <a:pPr algn="ctr"/>
              <a:endPara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210 동화책 R" pitchFamily="18" charset="-127"/>
                <a:ea typeface="210 동화책 R" pitchFamily="18" charset="-127"/>
              </a:endParaRPr>
            </a:p>
            <a:p>
              <a:pPr algn="ctr"/>
              <a:r>
                <a:rPr lang="en-US" altLang="ko-KR" sz="16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210 동화책 R" pitchFamily="18" charset="-127"/>
                  <a:ea typeface="210 동화책 R" pitchFamily="18" charset="-127"/>
                </a:rPr>
                <a:t>PPT</a:t>
              </a:r>
              <a:r>
                <a:rPr lang="ko-KR" altLang="en-US" sz="16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210 동화책 R" pitchFamily="18" charset="-127"/>
                  <a:ea typeface="210 동화책 R" pitchFamily="18" charset="-127"/>
                </a:rPr>
                <a:t>작성</a:t>
              </a:r>
              <a:endPara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210 동화책 R" pitchFamily="18" charset="-127"/>
                <a:ea typeface="210 동화책 R" pitchFamily="18" charset="-127"/>
              </a:endParaRPr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5241032" y="774620"/>
              <a:ext cx="978617" cy="350124"/>
            </a:xfrm>
            <a:prstGeom prst="rect">
              <a:avLst/>
            </a:prstGeom>
            <a:solidFill>
              <a:schemeClr val="bg1"/>
            </a:solidFill>
            <a:ln w="3175"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210 동화책 R" pitchFamily="18" charset="-127"/>
                  <a:ea typeface="210 동화책 R" pitchFamily="18" charset="-127"/>
                </a:rPr>
                <a:t>민희</a:t>
              </a:r>
              <a:endPara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210 동화책 R" pitchFamily="18" charset="-127"/>
                <a:ea typeface="210 동화책 R" pitchFamily="18" charset="-127"/>
              </a:endParaRPr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6897216" y="300997"/>
            <a:ext cx="2880320" cy="6224315"/>
            <a:chOff x="6897216" y="300997"/>
            <a:chExt cx="2880320" cy="6224315"/>
          </a:xfrm>
        </p:grpSpPr>
        <p:pic>
          <p:nvPicPr>
            <p:cNvPr id="1031" name="Picture 7" descr="I:\조프로젝트\그림\KakaoTalk_20150223_181154938.jp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85138" y="4005312"/>
              <a:ext cx="1480593" cy="252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타원형 설명선 25"/>
            <p:cNvSpPr/>
            <p:nvPr/>
          </p:nvSpPr>
          <p:spPr>
            <a:xfrm>
              <a:off x="6897216" y="453152"/>
              <a:ext cx="2880320" cy="3263880"/>
            </a:xfrm>
            <a:prstGeom prst="wedgeEllipseCallout">
              <a:avLst>
                <a:gd name="adj1" fmla="val 2599"/>
                <a:gd name="adj2" fmla="val 57518"/>
              </a:avLst>
            </a:prstGeom>
            <a:solidFill>
              <a:schemeClr val="bg1"/>
            </a:solidFill>
            <a:ln w="3175">
              <a:solidFill>
                <a:srgbClr val="00B0F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210 동화책 R" pitchFamily="18" charset="-127"/>
                  <a:ea typeface="210 동화책 R" pitchFamily="18" charset="-127"/>
                </a:rPr>
                <a:t>전반적인 총괄</a:t>
              </a:r>
              <a:endPara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210 동화책 R" pitchFamily="18" charset="-127"/>
                <a:ea typeface="210 동화책 R" pitchFamily="18" charset="-127"/>
              </a:endParaRPr>
            </a:p>
            <a:p>
              <a:pPr algn="ctr"/>
              <a:endPara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210 동화책 R" pitchFamily="18" charset="-127"/>
                <a:ea typeface="210 동화책 R" pitchFamily="18" charset="-127"/>
              </a:endParaRPr>
            </a:p>
            <a:p>
              <a:pPr algn="ctr"/>
              <a:r>
                <a:rPr lang="ko-KR" altLang="en-US" sz="16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210 동화책 R" pitchFamily="18" charset="-127"/>
                  <a:ea typeface="210 동화책 R" pitchFamily="18" charset="-127"/>
                </a:rPr>
                <a:t>대화방 화면 구성</a:t>
              </a:r>
              <a:endPara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210 동화책 R" pitchFamily="18" charset="-127"/>
                <a:ea typeface="210 동화책 R" pitchFamily="18" charset="-127"/>
              </a:endParaRPr>
            </a:p>
            <a:p>
              <a:pPr algn="ctr"/>
              <a:endPara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210 동화책 R" pitchFamily="18" charset="-127"/>
                <a:ea typeface="210 동화책 R" pitchFamily="18" charset="-127"/>
              </a:endParaRPr>
            </a:p>
            <a:p>
              <a:pPr algn="ctr"/>
              <a:r>
                <a:rPr lang="ko-KR" altLang="en-US" sz="16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210 동화책 R" pitchFamily="18" charset="-127"/>
                  <a:ea typeface="210 동화책 R" pitchFamily="18" charset="-127"/>
                </a:rPr>
                <a:t>클라이언트</a:t>
              </a:r>
              <a:r>
                <a:rPr lang="en-US" altLang="ko-KR" sz="16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210 동화책 R" pitchFamily="18" charset="-127"/>
                  <a:ea typeface="210 동화책 R" pitchFamily="18" charset="-127"/>
                </a:rPr>
                <a:t>,</a:t>
              </a:r>
              <a:r>
                <a:rPr lang="ko-KR" altLang="en-US" sz="16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210 동화책 R" pitchFamily="18" charset="-127"/>
                  <a:ea typeface="210 동화책 R" pitchFamily="18" charset="-127"/>
                </a:rPr>
                <a:t>서버</a:t>
              </a:r>
              <a:endPara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210 동화책 R" pitchFamily="18" charset="-127"/>
                <a:ea typeface="210 동화책 R" pitchFamily="18" charset="-127"/>
              </a:endParaRPr>
            </a:p>
            <a:p>
              <a:pPr algn="ctr"/>
              <a:endPara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210 동화책 R" pitchFamily="18" charset="-127"/>
                <a:ea typeface="210 동화책 R" pitchFamily="18" charset="-127"/>
              </a:endParaRPr>
            </a:p>
            <a:p>
              <a:pPr algn="ctr"/>
              <a:r>
                <a:rPr lang="ko-KR" altLang="en-US" sz="1600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210 동화책 R" pitchFamily="18" charset="-127"/>
                  <a:ea typeface="210 동화책 R" pitchFamily="18" charset="-127"/>
                </a:rPr>
                <a:t>핸들</a:t>
              </a:r>
              <a:r>
                <a:rPr lang="ko-KR" altLang="en-US" sz="16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210 동화책 R" pitchFamily="18" charset="-127"/>
                  <a:ea typeface="210 동화책 R" pitchFamily="18" charset="-127"/>
                </a:rPr>
                <a:t>러</a:t>
              </a:r>
              <a:r>
                <a:rPr lang="ko-KR" altLang="en-US" sz="16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210 동화책 R" pitchFamily="18" charset="-127"/>
                  <a:ea typeface="210 동화책 R" pitchFamily="18" charset="-127"/>
                </a:rPr>
                <a:t> 설계</a:t>
              </a:r>
              <a:endPara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210 동화책 R" pitchFamily="18" charset="-127"/>
                <a:ea typeface="210 동화책 R" pitchFamily="18" charset="-127"/>
              </a:endParaRPr>
            </a:p>
            <a:p>
              <a:pPr algn="ctr"/>
              <a:endPara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210 동화책 R" pitchFamily="18" charset="-127"/>
                <a:ea typeface="210 동화책 R" pitchFamily="18" charset="-127"/>
              </a:endParaRPr>
            </a:p>
            <a:p>
              <a:pPr algn="ctr"/>
              <a:r>
                <a:rPr lang="en-US" altLang="ko-KR" sz="16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210 동화책 R" pitchFamily="18" charset="-127"/>
                  <a:ea typeface="210 동화책 R" pitchFamily="18" charset="-127"/>
                </a:rPr>
                <a:t>UI </a:t>
              </a:r>
              <a:r>
                <a:rPr lang="ko-KR" altLang="en-US" sz="16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210 동화책 R" pitchFamily="18" charset="-127"/>
                  <a:ea typeface="210 동화책 R" pitchFamily="18" charset="-127"/>
                </a:rPr>
                <a:t>취합</a:t>
              </a:r>
              <a:endPara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210 동화책 R" pitchFamily="18" charset="-127"/>
                <a:ea typeface="210 동화책 R" pitchFamily="18" charset="-127"/>
              </a:endParaRPr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7862815" y="300997"/>
              <a:ext cx="978617" cy="350124"/>
            </a:xfrm>
            <a:prstGeom prst="rect">
              <a:avLst/>
            </a:prstGeom>
            <a:solidFill>
              <a:schemeClr val="bg1"/>
            </a:solidFill>
            <a:ln w="3175"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210 동화책 R" pitchFamily="18" charset="-127"/>
                  <a:ea typeface="210 동화책 R" pitchFamily="18" charset="-127"/>
                </a:rPr>
                <a:t>승철</a:t>
              </a:r>
              <a:endPara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210 동화책 R" pitchFamily="18" charset="-127"/>
                <a:ea typeface="210 동화책 R" pitchFamily="18" charset="-127"/>
              </a:endParaRP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166306" y="4005312"/>
            <a:ext cx="3351028" cy="2643416"/>
            <a:chOff x="166306" y="4005312"/>
            <a:chExt cx="3351028" cy="2643416"/>
          </a:xfrm>
        </p:grpSpPr>
        <p:pic>
          <p:nvPicPr>
            <p:cNvPr id="1029" name="Picture 5" descr="I:\조프로젝트\그림\KakaoTalk_20150223_164727729.jp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94034" y="4005312"/>
              <a:ext cx="1223300" cy="252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타원형 설명선 23"/>
            <p:cNvSpPr/>
            <p:nvPr/>
          </p:nvSpPr>
          <p:spPr>
            <a:xfrm>
              <a:off x="166306" y="4291685"/>
              <a:ext cx="2124143" cy="2357043"/>
            </a:xfrm>
            <a:prstGeom prst="wedgeEllipseCallout">
              <a:avLst>
                <a:gd name="adj1" fmla="val 59032"/>
                <a:gd name="adj2" fmla="val -3982"/>
              </a:avLst>
            </a:prstGeom>
            <a:solidFill>
              <a:schemeClr val="bg1"/>
            </a:solidFill>
            <a:ln w="3175">
              <a:solidFill>
                <a:srgbClr val="00B0F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210 동화책 R" pitchFamily="18" charset="-127"/>
                  <a:ea typeface="210 동화책 R" pitchFamily="18" charset="-127"/>
                </a:rPr>
                <a:t>UML</a:t>
              </a:r>
              <a:r>
                <a:rPr lang="ko-KR" altLang="en-US" sz="16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210 동화책 R" pitchFamily="18" charset="-127"/>
                  <a:ea typeface="210 동화책 R" pitchFamily="18" charset="-127"/>
                </a:rPr>
                <a:t>작성</a:t>
              </a:r>
              <a:endPara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210 동화책 R" pitchFamily="18" charset="-127"/>
                <a:ea typeface="210 동화책 R" pitchFamily="18" charset="-127"/>
              </a:endParaRPr>
            </a:p>
            <a:p>
              <a:pPr algn="ctr"/>
              <a:endPara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210 동화책 R" pitchFamily="18" charset="-127"/>
                <a:ea typeface="210 동화책 R" pitchFamily="18" charset="-127"/>
              </a:endParaRPr>
            </a:p>
            <a:p>
              <a:pPr algn="ctr"/>
              <a:r>
                <a:rPr lang="ko-KR" altLang="en-US" sz="16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210 동화책 R" pitchFamily="18" charset="-127"/>
                  <a:ea typeface="210 동화책 R" pitchFamily="18" charset="-127"/>
                </a:rPr>
                <a:t>로그인 화면 및 </a:t>
              </a:r>
              <a:endPara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210 동화책 R" pitchFamily="18" charset="-127"/>
                <a:ea typeface="210 동화책 R" pitchFamily="18" charset="-127"/>
              </a:endParaRPr>
            </a:p>
            <a:p>
              <a:pPr algn="ctr"/>
              <a:r>
                <a:rPr lang="ko-KR" altLang="en-US" sz="16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210 동화책 R" pitchFamily="18" charset="-127"/>
                  <a:ea typeface="210 동화책 R" pitchFamily="18" charset="-127"/>
                </a:rPr>
                <a:t>회원가입 창</a:t>
              </a:r>
              <a:endPara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210 동화책 R" pitchFamily="18" charset="-127"/>
                <a:ea typeface="210 동화책 R" pitchFamily="18" charset="-127"/>
              </a:endParaRPr>
            </a:p>
            <a:p>
              <a:pPr algn="ctr"/>
              <a:r>
                <a:rPr lang="ko-KR" altLang="en-US" sz="16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210 동화책 R" pitchFamily="18" charset="-127"/>
                  <a:ea typeface="210 동화책 R" pitchFamily="18" charset="-127"/>
                </a:rPr>
                <a:t>화면 구성</a:t>
              </a:r>
              <a:endPara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210 동화책 R" pitchFamily="18" charset="-127"/>
                <a:ea typeface="210 동화책 R" pitchFamily="18" charset="-127"/>
              </a:endParaRPr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810039" y="4170120"/>
              <a:ext cx="804072" cy="350124"/>
            </a:xfrm>
            <a:prstGeom prst="rect">
              <a:avLst/>
            </a:prstGeom>
            <a:solidFill>
              <a:schemeClr val="bg1"/>
            </a:solidFill>
            <a:ln w="3175"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210 동화책 R" pitchFamily="18" charset="-127"/>
                  <a:ea typeface="210 동화책 R" pitchFamily="18" charset="-127"/>
                </a:rPr>
                <a:t>종기</a:t>
              </a:r>
              <a:endPara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210 동화책 R" pitchFamily="18" charset="-127"/>
                <a:ea typeface="210 동화책 R" pitchFamily="18" charset="-127"/>
              </a:endParaRPr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3468173" y="3573016"/>
            <a:ext cx="3207492" cy="2952296"/>
            <a:chOff x="3468173" y="3573016"/>
            <a:chExt cx="3207492" cy="2952296"/>
          </a:xfrm>
        </p:grpSpPr>
        <p:pic>
          <p:nvPicPr>
            <p:cNvPr id="1028" name="Picture 4" descr="I:\조프로젝트\그림\KakaoTalk_20150223_172550115.jp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26748" y="4005312"/>
              <a:ext cx="1148917" cy="252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타원형 설명선 22"/>
            <p:cNvSpPr/>
            <p:nvPr/>
          </p:nvSpPr>
          <p:spPr>
            <a:xfrm>
              <a:off x="3468173" y="3863260"/>
              <a:ext cx="2124143" cy="2623416"/>
            </a:xfrm>
            <a:prstGeom prst="wedgeEllipseCallout">
              <a:avLst>
                <a:gd name="adj1" fmla="val 56000"/>
                <a:gd name="adj2" fmla="val 4112"/>
              </a:avLst>
            </a:prstGeom>
            <a:solidFill>
              <a:schemeClr val="bg1"/>
            </a:solidFill>
            <a:ln w="3175">
              <a:solidFill>
                <a:srgbClr val="00B0F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210 동화책 R" pitchFamily="18" charset="-127"/>
                  <a:ea typeface="210 동화책 R" pitchFamily="18" charset="-127"/>
                </a:rPr>
                <a:t>대기실 및</a:t>
              </a:r>
              <a:endPara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210 동화책 R" pitchFamily="18" charset="-127"/>
                <a:ea typeface="210 동화책 R" pitchFamily="18" charset="-127"/>
              </a:endParaRPr>
            </a:p>
            <a:p>
              <a:pPr algn="ctr"/>
              <a:r>
                <a:rPr lang="ko-KR" altLang="en-US" sz="16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210 동화책 R" pitchFamily="18" charset="-127"/>
                  <a:ea typeface="210 동화책 R" pitchFamily="18" charset="-127"/>
                </a:rPr>
                <a:t> 방 만들기</a:t>
              </a:r>
              <a:endPara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210 동화책 R" pitchFamily="18" charset="-127"/>
                <a:ea typeface="210 동화책 R" pitchFamily="18" charset="-127"/>
              </a:endParaRPr>
            </a:p>
            <a:p>
              <a:pPr algn="ctr"/>
              <a:endPara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210 동화책 R" pitchFamily="18" charset="-127"/>
                <a:ea typeface="210 동화책 R" pitchFamily="18" charset="-127"/>
              </a:endParaRPr>
            </a:p>
            <a:p>
              <a:pPr algn="ctr"/>
              <a:r>
                <a:rPr lang="ko-KR" altLang="en-US" sz="16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210 동화책 R" pitchFamily="18" charset="-127"/>
                  <a:ea typeface="210 동화책 R" pitchFamily="18" charset="-127"/>
                </a:rPr>
                <a:t>화면 구성</a:t>
              </a:r>
              <a:endPara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210 동화책 R" pitchFamily="18" charset="-127"/>
                <a:ea typeface="210 동화책 R" pitchFamily="18" charset="-127"/>
              </a:endParaRPr>
            </a:p>
            <a:p>
              <a:pPr algn="ctr"/>
              <a:endPara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210 동화책 R" pitchFamily="18" charset="-127"/>
                <a:ea typeface="210 동화책 R" pitchFamily="18" charset="-127"/>
              </a:endParaRPr>
            </a:p>
            <a:p>
              <a:pPr algn="ctr"/>
              <a:r>
                <a:rPr lang="ko-KR" altLang="en-US" sz="16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210 동화책 R" pitchFamily="18" charset="-127"/>
                  <a:ea typeface="210 동화책 R" pitchFamily="18" charset="-127"/>
                </a:rPr>
                <a:t>내부프레임 구성</a:t>
              </a:r>
              <a:endPara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210 동화책 R" pitchFamily="18" charset="-127"/>
                <a:ea typeface="210 동화책 R" pitchFamily="18" charset="-127"/>
              </a:endParaRPr>
            </a:p>
            <a:p>
              <a:pPr algn="ctr"/>
              <a:endPara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210 동화책 R" pitchFamily="18" charset="-127"/>
                <a:ea typeface="210 동화책 R" pitchFamily="18" charset="-127"/>
              </a:endParaRPr>
            </a:p>
            <a:p>
              <a:pPr algn="ctr"/>
              <a:r>
                <a:rPr lang="ko-KR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210 동화책 R" pitchFamily="18" charset="-127"/>
                  <a:ea typeface="210 동화책 R" pitchFamily="18" charset="-127"/>
                </a:rPr>
                <a:t>디자인</a:t>
              </a:r>
              <a:endPara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210 동화책 R" pitchFamily="18" charset="-127"/>
                <a:ea typeface="210 동화책 R" pitchFamily="18" charset="-127"/>
              </a:endParaRPr>
            </a:p>
            <a:p>
              <a:pPr algn="ctr"/>
              <a:endPara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210 동화책 R" pitchFamily="18" charset="-127"/>
                <a:ea typeface="210 동화책 R" pitchFamily="18" charset="-127"/>
              </a:endParaRPr>
            </a:p>
            <a:p>
              <a:pPr algn="ctr"/>
              <a:r>
                <a:rPr lang="en-US" altLang="ko-KR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210 동화책 R" pitchFamily="18" charset="-127"/>
                  <a:ea typeface="210 동화책 R" pitchFamily="18" charset="-127"/>
                </a:rPr>
                <a:t>PPT</a:t>
              </a:r>
              <a:r>
                <a:rPr lang="ko-KR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210 동화책 R" pitchFamily="18" charset="-127"/>
                  <a:ea typeface="210 동화책 R" pitchFamily="18" charset="-127"/>
                </a:rPr>
                <a:t>작성</a:t>
              </a:r>
              <a:endPara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210 동화책 R" pitchFamily="18" charset="-127"/>
                <a:ea typeface="210 동화책 R" pitchFamily="18" charset="-127"/>
              </a:endParaRPr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4016896" y="3573016"/>
              <a:ext cx="978617" cy="350124"/>
            </a:xfrm>
            <a:prstGeom prst="rect">
              <a:avLst/>
            </a:prstGeom>
            <a:solidFill>
              <a:schemeClr val="bg1"/>
            </a:solidFill>
            <a:ln w="3175"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210 동화책 R" pitchFamily="18" charset="-127"/>
                  <a:ea typeface="210 동화책 R" pitchFamily="18" charset="-127"/>
                </a:rPr>
                <a:t>민경</a:t>
              </a:r>
              <a:endPara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210 동화책 R" pitchFamily="18" charset="-127"/>
                <a:ea typeface="210 동화책 R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0917070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26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820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99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99" tmFilter="0, 0; 0.125,0.2665; 0.25,0.4; 0.375,0.465; 0.5,0.5;  0.625,0.535; 0.75,0.6; 0.875,0.7335; 1,1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49" tmFilter="0, 0; 0.125,0.2665; 0.25,0.4; 0.375,0.465; 0.5,0.5;  0.625,0.535; 0.75,0.6; 0.875,0.7335; 1,1">
                                          <p:stCondLst>
                                            <p:cond delay="59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74" tmFilter="0, 0; 0.125,0.2665; 0.25,0.4; 0.375,0.465; 0.5,0.5;  0.625,0.535; 0.75,0.6; 0.875,0.7335; 1,1">
                                          <p:stCondLst>
                                            <p:cond delay="745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0" dur="12">
                                          <p:stCondLst>
                                            <p:cond delay="29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1" dur="75" decel="50000">
                                          <p:stCondLst>
                                            <p:cond delay="30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" dur="12">
                                          <p:stCondLst>
                                            <p:cond delay="59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3" dur="75" decel="50000">
                                          <p:stCondLst>
                                            <p:cond delay="60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" dur="12">
                                          <p:stCondLst>
                                            <p:cond delay="73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5" dur="75" decel="50000">
                                          <p:stCondLst>
                                            <p:cond delay="751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12">
                                          <p:stCondLst>
                                            <p:cond delay="81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7" dur="75" decel="50000">
                                          <p:stCondLst>
                                            <p:cond delay="825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900"/>
                            </p:stCondLst>
                            <p:childTnLst>
                              <p:par>
                                <p:cTn id="39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7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8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0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2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4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900"/>
                            </p:stCondLst>
                            <p:childTnLst>
                              <p:par>
                                <p:cTn id="56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4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5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6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7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8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9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0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1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3900"/>
                            </p:stCondLst>
                            <p:childTnLst>
                              <p:par>
                                <p:cTn id="73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1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2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3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4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5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6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7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8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4900"/>
                            </p:stCondLst>
                            <p:childTnLst>
                              <p:par>
                                <p:cTn id="90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91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2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93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4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95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5400"/>
                            </p:stCondLst>
                            <p:childTnLst>
                              <p:par>
                                <p:cTn id="97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98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9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00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1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2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/>
        </p:nvSpPr>
        <p:spPr>
          <a:xfrm>
            <a:off x="0" y="90152"/>
            <a:ext cx="9906000" cy="67098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7287" tIns="53643" rIns="107287" bIns="53643" rtlCol="0" anchor="ctr"/>
          <a:lstStyle/>
          <a:p>
            <a:pPr algn="ctr"/>
            <a:endParaRPr lang="ko-KR" altLang="en-US"/>
          </a:p>
        </p:txBody>
      </p:sp>
      <p:grpSp>
        <p:nvGrpSpPr>
          <p:cNvPr id="29" name="그룹 28"/>
          <p:cNvGrpSpPr/>
          <p:nvPr/>
        </p:nvGrpSpPr>
        <p:grpSpPr>
          <a:xfrm>
            <a:off x="200522" y="179115"/>
            <a:ext cx="4608462" cy="865138"/>
            <a:chOff x="200522" y="256041"/>
            <a:chExt cx="2952278" cy="1431771"/>
          </a:xfrm>
        </p:grpSpPr>
        <p:sp>
          <p:nvSpPr>
            <p:cNvPr id="13" name="TextBox 12"/>
            <p:cNvSpPr txBox="1"/>
            <p:nvPr/>
          </p:nvSpPr>
          <p:spPr>
            <a:xfrm>
              <a:off x="848544" y="256041"/>
              <a:ext cx="2304256" cy="982483"/>
            </a:xfrm>
            <a:prstGeom prst="rect">
              <a:avLst/>
            </a:prstGeom>
            <a:noFill/>
          </p:spPr>
          <p:txBody>
            <a:bodyPr wrap="square" lIns="107287" tIns="53643" rIns="107287" bIns="53643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4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화면 설계</a:t>
              </a:r>
              <a:endParaRPr lang="en-US" altLang="ko-KR" sz="2400" spc="-150" dirty="0" smtClean="0">
                <a:solidFill>
                  <a:schemeClr val="accent1">
                    <a:lumMod val="75000"/>
                  </a:schemeClr>
                </a:solidFill>
                <a:latin typeface="Noto Sans Korean Bold" pitchFamily="34" charset="-127"/>
                <a:ea typeface="Noto Sans Korean Bold" pitchFamily="34" charset="-127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00522" y="286064"/>
              <a:ext cx="1040269" cy="1401748"/>
            </a:xfrm>
            <a:prstGeom prst="rect">
              <a:avLst/>
            </a:prstGeom>
            <a:noFill/>
          </p:spPr>
          <p:txBody>
            <a:bodyPr wrap="square" lIns="107287" tIns="53643" rIns="107287" bIns="53643" rtlCol="0">
              <a:spAutoFit/>
            </a:bodyPr>
            <a:lstStyle/>
            <a:p>
              <a:r>
                <a:rPr lang="en-US" altLang="ko-KR" sz="4800" spc="-352" dirty="0" smtClean="0">
                  <a:solidFill>
                    <a:srgbClr val="00B0F0"/>
                  </a:solidFill>
                  <a:latin typeface="210 동화책 R" pitchFamily="18" charset="-127"/>
                  <a:ea typeface="210 동화책 R" pitchFamily="18" charset="-127"/>
                </a:rPr>
                <a:t>05</a:t>
              </a:r>
              <a:endParaRPr lang="en-US" altLang="ko-KR" sz="4800" spc="-352" dirty="0">
                <a:solidFill>
                  <a:srgbClr val="00B0F0"/>
                </a:solidFill>
                <a:latin typeface="210 동화책 R" pitchFamily="18" charset="-127"/>
                <a:ea typeface="210 동화책 R" pitchFamily="18" charset="-127"/>
              </a:endParaRPr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2277695" y="6525312"/>
            <a:ext cx="5314236" cy="246833"/>
          </a:xfrm>
          <a:prstGeom prst="rect">
            <a:avLst/>
          </a:prstGeom>
          <a:noFill/>
        </p:spPr>
        <p:txBody>
          <a:bodyPr wrap="square" lIns="107287" tIns="53643" rIns="107287" bIns="53643" rtlCol="0">
            <a:spAutoFit/>
          </a:bodyPr>
          <a:lstStyle/>
          <a:p>
            <a:pPr algn="ctr"/>
            <a:r>
              <a:rPr lang="en-US" altLang="ko-KR" sz="800" b="1" spc="352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- Copyrightⓒ2015All rights reserved by </a:t>
            </a:r>
            <a:r>
              <a:rPr lang="en-US" altLang="ko-KR" sz="9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L e o p a r d </a:t>
            </a:r>
            <a:endParaRPr lang="ko-KR" altLang="en-US" sz="800" b="1" spc="352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615469" y="1755275"/>
            <a:ext cx="3240000" cy="3960000"/>
            <a:chOff x="3153000" y="999000"/>
            <a:chExt cx="3600000" cy="4860000"/>
          </a:xfrm>
        </p:grpSpPr>
        <p:sp>
          <p:nvSpPr>
            <p:cNvPr id="35" name="직사각형 34"/>
            <p:cNvSpPr/>
            <p:nvPr/>
          </p:nvSpPr>
          <p:spPr>
            <a:xfrm>
              <a:off x="3153000" y="999000"/>
              <a:ext cx="3600000" cy="4860000"/>
            </a:xfrm>
            <a:prstGeom prst="rect">
              <a:avLst/>
            </a:prstGeom>
            <a:solidFill>
              <a:schemeClr val="bg1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pic>
          <p:nvPicPr>
            <p:cNvPr id="36" name="그림 3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51657" y="1071008"/>
              <a:ext cx="3467635" cy="2357992"/>
            </a:xfrm>
            <a:prstGeom prst="rect">
              <a:avLst/>
            </a:prstGeom>
          </p:spPr>
        </p:pic>
        <p:sp>
          <p:nvSpPr>
            <p:cNvPr id="37" name="TextBox 10"/>
            <p:cNvSpPr txBox="1"/>
            <p:nvPr/>
          </p:nvSpPr>
          <p:spPr>
            <a:xfrm>
              <a:off x="3356999" y="3617107"/>
              <a:ext cx="690116" cy="32106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1100" b="1" dirty="0" smtClean="0"/>
                <a:t>아이</a:t>
              </a:r>
              <a:r>
                <a:rPr lang="ko-KR" altLang="en-US" sz="1100" b="1" dirty="0"/>
                <a:t>디</a:t>
              </a:r>
            </a:p>
          </p:txBody>
        </p:sp>
        <p:sp>
          <p:nvSpPr>
            <p:cNvPr id="38" name="TextBox 11"/>
            <p:cNvSpPr txBox="1"/>
            <p:nvPr/>
          </p:nvSpPr>
          <p:spPr>
            <a:xfrm>
              <a:off x="3251954" y="4092829"/>
              <a:ext cx="902458" cy="27445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1200" b="1" dirty="0" smtClean="0"/>
                <a:t>비밀번</a:t>
              </a:r>
              <a:r>
                <a:rPr lang="ko-KR" altLang="en-US" sz="1200" b="1" dirty="0"/>
                <a:t>호</a:t>
              </a:r>
            </a:p>
          </p:txBody>
        </p:sp>
        <p:sp>
          <p:nvSpPr>
            <p:cNvPr id="39" name="TextBox 12"/>
            <p:cNvSpPr txBox="1"/>
            <p:nvPr/>
          </p:nvSpPr>
          <p:spPr>
            <a:xfrm>
              <a:off x="4114926" y="3616448"/>
              <a:ext cx="1380230" cy="27445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1200" dirty="0">
                <a:latin typeface="Franklin Gothic Book" pitchFamily="34" charset="0"/>
              </a:endParaRPr>
            </a:p>
          </p:txBody>
        </p:sp>
        <p:sp>
          <p:nvSpPr>
            <p:cNvPr id="40" name="TextBox 13"/>
            <p:cNvSpPr txBox="1"/>
            <p:nvPr/>
          </p:nvSpPr>
          <p:spPr>
            <a:xfrm>
              <a:off x="4114926" y="4108924"/>
              <a:ext cx="1380230" cy="27445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1200" dirty="0">
                <a:latin typeface="Franklin Gothic Book" pitchFamily="34" charset="0"/>
              </a:endParaRPr>
            </a:p>
          </p:txBody>
        </p:sp>
        <p:sp>
          <p:nvSpPr>
            <p:cNvPr id="41" name="모서리가 둥근 직사각형 40"/>
            <p:cNvSpPr/>
            <p:nvPr/>
          </p:nvSpPr>
          <p:spPr>
            <a:xfrm>
              <a:off x="5647101" y="3603343"/>
              <a:ext cx="856167" cy="793139"/>
            </a:xfrm>
            <a:prstGeom prst="round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200" dirty="0" smtClean="0">
                  <a:ln w="9525">
                    <a:solidFill>
                      <a:schemeClr val="tx1"/>
                    </a:solidFill>
                  </a:ln>
                </a:rPr>
                <a:t>로그인</a:t>
              </a:r>
              <a:endParaRPr lang="ko-KR" altLang="en-US" sz="1200" dirty="0">
                <a:ln w="9525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42" name="모서리가 둥근 직사각형 41"/>
            <p:cNvSpPr/>
            <p:nvPr/>
          </p:nvSpPr>
          <p:spPr>
            <a:xfrm>
              <a:off x="3334915" y="4527392"/>
              <a:ext cx="3168353" cy="407007"/>
            </a:xfrm>
            <a:prstGeom prst="roundRect">
              <a:avLst/>
            </a:prstGeom>
            <a:solidFill>
              <a:schemeClr val="bg1"/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600" dirty="0" smtClean="0">
                  <a:solidFill>
                    <a:schemeClr val="tx1"/>
                  </a:solidFill>
                </a:rPr>
                <a:t>회원가입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43" name="모서리가 둥근 직사각형 42"/>
            <p:cNvSpPr/>
            <p:nvPr/>
          </p:nvSpPr>
          <p:spPr>
            <a:xfrm>
              <a:off x="3334916" y="5103456"/>
              <a:ext cx="3168353" cy="407007"/>
            </a:xfrm>
            <a:prstGeom prst="roundRect">
              <a:avLst/>
            </a:prstGeom>
            <a:solidFill>
              <a:schemeClr val="bg1"/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600" dirty="0" smtClean="0">
                  <a:solidFill>
                    <a:schemeClr val="tx1"/>
                  </a:solidFill>
                </a:rPr>
                <a:t>아이디</a:t>
              </a:r>
              <a:r>
                <a:rPr lang="en-US" altLang="ko-KR" sz="1600" dirty="0" smtClean="0">
                  <a:solidFill>
                    <a:schemeClr val="tx1"/>
                  </a:solidFill>
                </a:rPr>
                <a:t>/ </a:t>
              </a:r>
              <a:r>
                <a:rPr lang="ko-KR" altLang="en-US" sz="1600" dirty="0" smtClean="0">
                  <a:solidFill>
                    <a:schemeClr val="tx1"/>
                  </a:solidFill>
                </a:rPr>
                <a:t>비밀번호 찾기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44" name="직사각형 43"/>
            <p:cNvSpPr/>
            <p:nvPr/>
          </p:nvSpPr>
          <p:spPr>
            <a:xfrm>
              <a:off x="4487651" y="2367152"/>
              <a:ext cx="1943609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5400" b="1" dirty="0" smtClean="0">
                  <a:ln w="31550" cmpd="sng">
                    <a:gradFill>
                      <a:gsLst>
                        <a:gs pos="70000">
                          <a:schemeClr val="accent6">
                            <a:shade val="50000"/>
                            <a:satMod val="190000"/>
                          </a:schemeClr>
                        </a:gs>
                        <a:gs pos="0">
                          <a:schemeClr val="accent6">
                            <a:tint val="77000"/>
                            <a:satMod val="180000"/>
                          </a:schemeClr>
                        </a:gs>
                      </a:gsLst>
                      <a:lin ang="5400000"/>
                    </a:gradFill>
                    <a:prstDash val="solid"/>
                  </a:ln>
                  <a:solidFill>
                    <a:schemeClr val="accent6">
                      <a:tint val="15000"/>
                      <a:satMod val="200000"/>
                    </a:schemeClr>
                  </a:solidFill>
                  <a:effectLst>
                    <a:outerShdw blurRad="50800" dist="40000" dir="5400000" algn="tl" rotWithShape="0">
                      <a:srgbClr val="000000">
                        <a:shade val="5000"/>
                        <a:satMod val="120000"/>
                        <a:alpha val="33000"/>
                      </a:srgbClr>
                    </a:outerShdw>
                  </a:effectLst>
                </a:rPr>
                <a:t>Talk !</a:t>
              </a:r>
              <a:endParaRPr lang="ko-KR" altLang="en-US" sz="5400" b="1" cap="none" spc="0" dirty="0">
                <a:ln w="31550" cmpd="sng">
                  <a:gradFill>
                    <a:gsLst>
                      <a:gs pos="70000">
                        <a:schemeClr val="accent6">
                          <a:shade val="50000"/>
                          <a:satMod val="190000"/>
                        </a:schemeClr>
                      </a:gs>
                      <a:gs pos="0">
                        <a:schemeClr val="accent6">
                          <a:tint val="77000"/>
                          <a:satMod val="18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chemeClr val="accent6">
                    <a:tint val="15000"/>
                    <a:satMod val="200000"/>
                  </a:schemeClr>
                </a:solidFill>
                <a:effectLst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</a:endParaRP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4854218" y="1755275"/>
            <a:ext cx="4923318" cy="3831818"/>
          </a:xfrm>
          <a:prstGeom prst="rect">
            <a:avLst/>
          </a:prstGeom>
          <a:noFill/>
          <a:ln w="38100">
            <a:noFill/>
            <a:prstDash val="sysDot"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800" dirty="0"/>
              <a:t>■화면</a:t>
            </a:r>
            <a:r>
              <a:rPr lang="en-US" altLang="ko-KR" sz="1800" dirty="0"/>
              <a:t>/</a:t>
            </a:r>
            <a:r>
              <a:rPr lang="ko-KR" altLang="en-US" sz="1800" dirty="0"/>
              <a:t>기능 설명</a:t>
            </a:r>
            <a:endParaRPr lang="en-US" altLang="ko-KR" sz="1800" dirty="0"/>
          </a:p>
          <a:p>
            <a:pPr>
              <a:lnSpc>
                <a:spcPct val="150000"/>
              </a:lnSpc>
            </a:pPr>
            <a:endParaRPr lang="en-US" altLang="ko-KR" sz="1800" dirty="0"/>
          </a:p>
          <a:p>
            <a:pPr>
              <a:lnSpc>
                <a:spcPct val="150000"/>
              </a:lnSpc>
            </a:pPr>
            <a:r>
              <a:rPr lang="ko-KR" altLang="en-US" sz="1800" dirty="0"/>
              <a:t>사용자 로그인 화면 </a:t>
            </a:r>
            <a:r>
              <a:rPr lang="en-US" altLang="ko-KR" sz="1800" dirty="0"/>
              <a:t>(</a:t>
            </a:r>
            <a:r>
              <a:rPr lang="ko-KR" altLang="en-US" sz="1800" dirty="0"/>
              <a:t>클라이언트 초기화면</a:t>
            </a:r>
            <a:r>
              <a:rPr lang="en-US" altLang="ko-KR" sz="1800" dirty="0"/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800" dirty="0"/>
              <a:t> - </a:t>
            </a:r>
            <a:r>
              <a:rPr lang="ko-KR" altLang="en-US" sz="1800" dirty="0"/>
              <a:t>로그인 화면에 로고 이미지가 삽입됨</a:t>
            </a:r>
            <a:endParaRPr lang="en-US" altLang="ko-KR" sz="1800" dirty="0"/>
          </a:p>
          <a:p>
            <a:pPr>
              <a:lnSpc>
                <a:spcPct val="150000"/>
              </a:lnSpc>
            </a:pPr>
            <a:endParaRPr lang="en-US" altLang="ko-KR" sz="1800" dirty="0"/>
          </a:p>
          <a:p>
            <a:pPr>
              <a:lnSpc>
                <a:spcPct val="150000"/>
              </a:lnSpc>
            </a:pPr>
            <a:r>
              <a:rPr lang="en-US" altLang="ko-KR" sz="1800" dirty="0"/>
              <a:t> - </a:t>
            </a:r>
            <a:r>
              <a:rPr lang="ko-KR" altLang="en-US" sz="1800" dirty="0"/>
              <a:t>서버에 저장되어 있는 </a:t>
            </a:r>
            <a:r>
              <a:rPr lang="en-US" altLang="ko-KR" sz="1800" dirty="0"/>
              <a:t>ID/PW</a:t>
            </a:r>
            <a:r>
              <a:rPr lang="ko-KR" altLang="en-US" sz="1800" dirty="0"/>
              <a:t>를 체크하여</a:t>
            </a:r>
            <a:endParaRPr lang="en-US" altLang="ko-KR" sz="1800" dirty="0"/>
          </a:p>
          <a:p>
            <a:pPr>
              <a:lnSpc>
                <a:spcPct val="150000"/>
              </a:lnSpc>
            </a:pPr>
            <a:r>
              <a:rPr lang="en-US" altLang="ko-KR" sz="1800" dirty="0"/>
              <a:t>    </a:t>
            </a:r>
            <a:r>
              <a:rPr lang="ko-KR" altLang="en-US" sz="1800" dirty="0"/>
              <a:t>존재하는 정보와 </a:t>
            </a:r>
            <a:r>
              <a:rPr lang="ko-KR" altLang="en-US" sz="1800" dirty="0" smtClean="0"/>
              <a:t>일치 시 </a:t>
            </a:r>
            <a:r>
              <a:rPr lang="ko-KR" altLang="en-US" sz="1800" dirty="0"/>
              <a:t>로그인 처리가 됨</a:t>
            </a:r>
            <a:endParaRPr lang="en-US" altLang="ko-KR" sz="1800" dirty="0"/>
          </a:p>
          <a:p>
            <a:pPr>
              <a:lnSpc>
                <a:spcPct val="150000"/>
              </a:lnSpc>
            </a:pPr>
            <a:endParaRPr lang="en-US" altLang="ko-KR" sz="1800" dirty="0"/>
          </a:p>
          <a:p>
            <a:pPr>
              <a:lnSpc>
                <a:spcPct val="150000"/>
              </a:lnSpc>
            </a:pPr>
            <a:r>
              <a:rPr lang="en-US" altLang="ko-KR" sz="1800" dirty="0"/>
              <a:t> - </a:t>
            </a:r>
            <a:r>
              <a:rPr lang="ko-KR" altLang="en-US" sz="1800" dirty="0"/>
              <a:t>회원가입 버튼을 누르면 </a:t>
            </a:r>
            <a:r>
              <a:rPr lang="ko-KR" altLang="en-US" sz="1800" dirty="0" smtClean="0"/>
              <a:t>새 창으로 </a:t>
            </a:r>
            <a:r>
              <a:rPr lang="ko-KR" altLang="en-US" sz="1800" dirty="0"/>
              <a:t>열림</a:t>
            </a:r>
            <a:endParaRPr lang="en-US" altLang="ko-KR" sz="1800" dirty="0">
              <a:latin typeface="돋움" pitchFamily="50" charset="-127"/>
              <a:ea typeface="돋움" pitchFamily="50" charset="-127"/>
            </a:endParaRPr>
          </a:p>
        </p:txBody>
      </p:sp>
      <p:grpSp>
        <p:nvGrpSpPr>
          <p:cNvPr id="49" name="그룹 48"/>
          <p:cNvGrpSpPr/>
          <p:nvPr/>
        </p:nvGrpSpPr>
        <p:grpSpPr>
          <a:xfrm>
            <a:off x="491995" y="1103110"/>
            <a:ext cx="3596909" cy="597698"/>
            <a:chOff x="200522" y="1253360"/>
            <a:chExt cx="3596909" cy="597698"/>
          </a:xfrm>
        </p:grpSpPr>
        <p:sp>
          <p:nvSpPr>
            <p:cNvPr id="50" name="TextBox 49"/>
            <p:cNvSpPr txBox="1"/>
            <p:nvPr/>
          </p:nvSpPr>
          <p:spPr>
            <a:xfrm>
              <a:off x="200522" y="1253360"/>
              <a:ext cx="3596909" cy="597698"/>
            </a:xfrm>
            <a:prstGeom prst="rect">
              <a:avLst/>
            </a:prstGeom>
            <a:noFill/>
          </p:spPr>
          <p:txBody>
            <a:bodyPr wrap="square" lIns="107287" tIns="53643" rIns="107287" bIns="53643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4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로그인화면</a:t>
              </a:r>
              <a:endPara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cxnSp>
          <p:nvCxnSpPr>
            <p:cNvPr id="51" name="직선 연결선 50"/>
            <p:cNvCxnSpPr/>
            <p:nvPr/>
          </p:nvCxnSpPr>
          <p:spPr>
            <a:xfrm>
              <a:off x="323996" y="1412776"/>
              <a:ext cx="1376923" cy="0"/>
            </a:xfrm>
            <a:prstGeom prst="line">
              <a:avLst/>
            </a:prstGeom>
            <a:ln w="381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2" name="직선 연결선 51"/>
          <p:cNvCxnSpPr/>
          <p:nvPr/>
        </p:nvCxnSpPr>
        <p:spPr>
          <a:xfrm>
            <a:off x="4376936" y="1641663"/>
            <a:ext cx="0" cy="418722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101004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90152"/>
            <a:ext cx="9906000" cy="67098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7287" tIns="53643" rIns="107287" bIns="53643" rtlCol="0" anchor="ctr"/>
          <a:lstStyle/>
          <a:p>
            <a:pPr algn="ctr"/>
            <a:endParaRPr lang="ko-KR" altLang="en-US"/>
          </a:p>
        </p:txBody>
      </p:sp>
      <p:grpSp>
        <p:nvGrpSpPr>
          <p:cNvPr id="29" name="그룹 28"/>
          <p:cNvGrpSpPr/>
          <p:nvPr/>
        </p:nvGrpSpPr>
        <p:grpSpPr>
          <a:xfrm>
            <a:off x="200522" y="179115"/>
            <a:ext cx="4608462" cy="865138"/>
            <a:chOff x="200522" y="256041"/>
            <a:chExt cx="2952278" cy="1431771"/>
          </a:xfrm>
        </p:grpSpPr>
        <p:sp>
          <p:nvSpPr>
            <p:cNvPr id="13" name="TextBox 12"/>
            <p:cNvSpPr txBox="1"/>
            <p:nvPr/>
          </p:nvSpPr>
          <p:spPr>
            <a:xfrm>
              <a:off x="848544" y="256041"/>
              <a:ext cx="2304256" cy="982483"/>
            </a:xfrm>
            <a:prstGeom prst="rect">
              <a:avLst/>
            </a:prstGeom>
            <a:noFill/>
          </p:spPr>
          <p:txBody>
            <a:bodyPr wrap="square" lIns="107287" tIns="53643" rIns="107287" bIns="53643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4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구현 결과 화면</a:t>
              </a:r>
              <a:endParaRPr lang="en-US" altLang="ko-KR" sz="2400" spc="-150" dirty="0">
                <a:solidFill>
                  <a:schemeClr val="accent1">
                    <a:lumMod val="75000"/>
                  </a:schemeClr>
                </a:solidFill>
                <a:latin typeface="Noto Sans Korean Bold" pitchFamily="34" charset="-127"/>
                <a:ea typeface="Noto Sans Korean Bold" pitchFamily="34" charset="-127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00522" y="286064"/>
              <a:ext cx="1040269" cy="1401748"/>
            </a:xfrm>
            <a:prstGeom prst="rect">
              <a:avLst/>
            </a:prstGeom>
            <a:noFill/>
          </p:spPr>
          <p:txBody>
            <a:bodyPr wrap="square" lIns="107287" tIns="53643" rIns="107287" bIns="53643" rtlCol="0">
              <a:spAutoFit/>
            </a:bodyPr>
            <a:lstStyle/>
            <a:p>
              <a:r>
                <a:rPr lang="en-US" altLang="ko-KR" sz="4800" spc="-352" dirty="0">
                  <a:solidFill>
                    <a:srgbClr val="00B0F0"/>
                  </a:solidFill>
                  <a:latin typeface="210 동화책 R" pitchFamily="18" charset="-127"/>
                  <a:ea typeface="210 동화책 R" pitchFamily="18" charset="-127"/>
                </a:rPr>
                <a:t>05</a:t>
              </a:r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2277695" y="6525312"/>
            <a:ext cx="5314236" cy="246833"/>
          </a:xfrm>
          <a:prstGeom prst="rect">
            <a:avLst/>
          </a:prstGeom>
          <a:noFill/>
        </p:spPr>
        <p:txBody>
          <a:bodyPr wrap="square" lIns="107287" tIns="53643" rIns="107287" bIns="53643" rtlCol="0">
            <a:spAutoFit/>
          </a:bodyPr>
          <a:lstStyle/>
          <a:p>
            <a:pPr algn="ctr"/>
            <a:r>
              <a:rPr lang="en-US" altLang="ko-KR" sz="800" b="1" spc="352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- Copyrightⓒ2015All rights reserved by </a:t>
            </a:r>
            <a:r>
              <a:rPr lang="en-US" altLang="ko-KR" sz="9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L e o p a r d </a:t>
            </a:r>
            <a:endParaRPr lang="ko-KR" altLang="en-US" sz="800" b="1" spc="352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491995" y="1103110"/>
            <a:ext cx="3596909" cy="597698"/>
            <a:chOff x="200522" y="1253360"/>
            <a:chExt cx="3596909" cy="597698"/>
          </a:xfrm>
        </p:grpSpPr>
        <p:sp>
          <p:nvSpPr>
            <p:cNvPr id="12" name="TextBox 11"/>
            <p:cNvSpPr txBox="1"/>
            <p:nvPr/>
          </p:nvSpPr>
          <p:spPr>
            <a:xfrm>
              <a:off x="200522" y="1253360"/>
              <a:ext cx="3596909" cy="597698"/>
            </a:xfrm>
            <a:prstGeom prst="rect">
              <a:avLst/>
            </a:prstGeom>
            <a:noFill/>
          </p:spPr>
          <p:txBody>
            <a:bodyPr wrap="square" lIns="107287" tIns="53643" rIns="107287" bIns="53643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4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로그인화면</a:t>
              </a:r>
              <a:endPara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cxnSp>
          <p:nvCxnSpPr>
            <p:cNvPr id="14" name="직선 연결선 13"/>
            <p:cNvCxnSpPr/>
            <p:nvPr/>
          </p:nvCxnSpPr>
          <p:spPr>
            <a:xfrm>
              <a:off x="323996" y="1412776"/>
              <a:ext cx="1376923" cy="0"/>
            </a:xfrm>
            <a:prstGeom prst="line">
              <a:avLst/>
            </a:prstGeom>
            <a:ln w="381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7" name="직선 연결선 16"/>
          <p:cNvCxnSpPr/>
          <p:nvPr/>
        </p:nvCxnSpPr>
        <p:spPr>
          <a:xfrm>
            <a:off x="4376936" y="1906073"/>
            <a:ext cx="0" cy="418722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26" name="Picture 2" descr="C:\Users\kosta\Desktop\s\로그인화면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475" y="1746690"/>
            <a:ext cx="3168000" cy="39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직사각형 15"/>
          <p:cNvSpPr/>
          <p:nvPr/>
        </p:nvSpPr>
        <p:spPr>
          <a:xfrm>
            <a:off x="704529" y="4365104"/>
            <a:ext cx="2160239" cy="288032"/>
          </a:xfrm>
          <a:prstGeom prst="rect">
            <a:avLst/>
          </a:prstGeom>
          <a:noFill/>
          <a:ln w="31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637792" y="4298367"/>
            <a:ext cx="133473" cy="13347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 smtClean="0"/>
              <a:t>1</a:t>
            </a:r>
            <a:endParaRPr lang="ko-KR" altLang="en-US" sz="1050" dirty="0"/>
          </a:p>
        </p:txBody>
      </p:sp>
      <p:grpSp>
        <p:nvGrpSpPr>
          <p:cNvPr id="4" name="그룹 3"/>
          <p:cNvGrpSpPr/>
          <p:nvPr/>
        </p:nvGrpSpPr>
        <p:grpSpPr>
          <a:xfrm>
            <a:off x="645369" y="4608477"/>
            <a:ext cx="2219398" cy="368549"/>
            <a:chOff x="645369" y="4608477"/>
            <a:chExt cx="2219398" cy="368549"/>
          </a:xfrm>
        </p:grpSpPr>
        <p:sp>
          <p:nvSpPr>
            <p:cNvPr id="18" name="직사각형 17"/>
            <p:cNvSpPr/>
            <p:nvPr/>
          </p:nvSpPr>
          <p:spPr>
            <a:xfrm>
              <a:off x="704528" y="4688994"/>
              <a:ext cx="2160239" cy="288032"/>
            </a:xfrm>
            <a:prstGeom prst="rect">
              <a:avLst/>
            </a:prstGeom>
            <a:noFill/>
            <a:ln w="3175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타원 18"/>
            <p:cNvSpPr/>
            <p:nvPr/>
          </p:nvSpPr>
          <p:spPr>
            <a:xfrm>
              <a:off x="645369" y="4608477"/>
              <a:ext cx="133473" cy="13347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/>
                <a:t>2</a:t>
              </a:r>
              <a:endParaRPr lang="ko-KR" altLang="en-US" sz="1050" dirty="0"/>
            </a:p>
          </p:txBody>
        </p:sp>
      </p:grpSp>
      <p:sp>
        <p:nvSpPr>
          <p:cNvPr id="22" name="직사각형 21"/>
          <p:cNvSpPr/>
          <p:nvPr/>
        </p:nvSpPr>
        <p:spPr>
          <a:xfrm>
            <a:off x="2923927" y="4387180"/>
            <a:ext cx="732929" cy="589845"/>
          </a:xfrm>
          <a:prstGeom prst="rect">
            <a:avLst/>
          </a:prstGeom>
          <a:noFill/>
          <a:ln w="31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>
            <a:off x="2864768" y="4306664"/>
            <a:ext cx="133473" cy="13347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 smtClean="0"/>
              <a:t>3</a:t>
            </a:r>
            <a:endParaRPr lang="ko-KR" altLang="en-US" sz="1050" dirty="0"/>
          </a:p>
        </p:txBody>
      </p:sp>
      <p:sp>
        <p:nvSpPr>
          <p:cNvPr id="25" name="직사각형 24"/>
          <p:cNvSpPr/>
          <p:nvPr/>
        </p:nvSpPr>
        <p:spPr>
          <a:xfrm>
            <a:off x="696951" y="5023507"/>
            <a:ext cx="2953334" cy="250752"/>
          </a:xfrm>
          <a:prstGeom prst="rect">
            <a:avLst/>
          </a:prstGeom>
          <a:noFill/>
          <a:ln w="31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/>
          <p:cNvSpPr/>
          <p:nvPr/>
        </p:nvSpPr>
        <p:spPr>
          <a:xfrm>
            <a:off x="637792" y="4942990"/>
            <a:ext cx="133473" cy="13347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 smtClean="0"/>
              <a:t>4</a:t>
            </a:r>
            <a:endParaRPr lang="ko-KR" altLang="en-US" sz="1050" dirty="0"/>
          </a:p>
        </p:txBody>
      </p:sp>
      <p:sp>
        <p:nvSpPr>
          <p:cNvPr id="28" name="직사각형 27"/>
          <p:cNvSpPr/>
          <p:nvPr/>
        </p:nvSpPr>
        <p:spPr>
          <a:xfrm>
            <a:off x="685041" y="5309717"/>
            <a:ext cx="2965244" cy="288032"/>
          </a:xfrm>
          <a:prstGeom prst="rect">
            <a:avLst/>
          </a:prstGeom>
          <a:noFill/>
          <a:ln w="31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/>
          <p:cNvSpPr/>
          <p:nvPr/>
        </p:nvSpPr>
        <p:spPr>
          <a:xfrm>
            <a:off x="625882" y="5229200"/>
            <a:ext cx="133473" cy="13347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5</a:t>
            </a:r>
            <a:endParaRPr lang="ko-KR" altLang="en-US" sz="1050" dirty="0"/>
          </a:p>
        </p:txBody>
      </p:sp>
      <p:grpSp>
        <p:nvGrpSpPr>
          <p:cNvPr id="6" name="그룹 5"/>
          <p:cNvGrpSpPr/>
          <p:nvPr/>
        </p:nvGrpSpPr>
        <p:grpSpPr>
          <a:xfrm>
            <a:off x="5013053" y="2608741"/>
            <a:ext cx="3917502" cy="261610"/>
            <a:chOff x="5035551" y="1700808"/>
            <a:chExt cx="3917502" cy="261610"/>
          </a:xfrm>
        </p:grpSpPr>
        <p:sp>
          <p:nvSpPr>
            <p:cNvPr id="31" name="타원 30"/>
            <p:cNvSpPr/>
            <p:nvPr/>
          </p:nvSpPr>
          <p:spPr>
            <a:xfrm>
              <a:off x="5035551" y="1700808"/>
              <a:ext cx="133473" cy="13347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 smtClean="0"/>
                <a:t>1</a:t>
              </a:r>
              <a:endParaRPr lang="ko-KR" altLang="en-US" sz="1050" dirty="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5136629" y="1700808"/>
              <a:ext cx="381642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50" dirty="0" smtClean="0"/>
                <a:t>아이디 </a:t>
              </a:r>
              <a:r>
                <a:rPr lang="en-US" altLang="ko-KR" sz="1050" dirty="0" smtClean="0"/>
                <a:t>: </a:t>
              </a:r>
              <a:r>
                <a:rPr lang="ko-KR" altLang="en-US" sz="1050" dirty="0" smtClean="0"/>
                <a:t>아이디 입력</a:t>
              </a:r>
              <a:endParaRPr lang="ko-KR" altLang="en-US" sz="1050" dirty="0"/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5013053" y="3033967"/>
            <a:ext cx="3917502" cy="261610"/>
            <a:chOff x="5035551" y="1700808"/>
            <a:chExt cx="3917502" cy="261610"/>
          </a:xfrm>
        </p:grpSpPr>
        <p:sp>
          <p:nvSpPr>
            <p:cNvPr id="34" name="타원 33"/>
            <p:cNvSpPr/>
            <p:nvPr/>
          </p:nvSpPr>
          <p:spPr>
            <a:xfrm>
              <a:off x="5035551" y="1700808"/>
              <a:ext cx="133473" cy="13347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/>
                <a:t>2</a:t>
              </a:r>
              <a:endParaRPr lang="ko-KR" altLang="en-US" sz="1050" dirty="0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5136629" y="1700808"/>
              <a:ext cx="381642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50" dirty="0" smtClean="0"/>
                <a:t>비밀번호 </a:t>
              </a:r>
              <a:r>
                <a:rPr lang="en-US" altLang="ko-KR" sz="1050" dirty="0" smtClean="0"/>
                <a:t>: </a:t>
              </a:r>
              <a:r>
                <a:rPr lang="ko-KR" altLang="en-US" sz="1050" dirty="0" smtClean="0"/>
                <a:t>비밀번호 입력</a:t>
              </a:r>
              <a:endParaRPr lang="ko-KR" altLang="en-US" sz="1050" dirty="0"/>
            </a:p>
          </p:txBody>
        </p:sp>
      </p:grpSp>
      <p:grpSp>
        <p:nvGrpSpPr>
          <p:cNvPr id="36" name="그룹 35"/>
          <p:cNvGrpSpPr/>
          <p:nvPr/>
        </p:nvGrpSpPr>
        <p:grpSpPr>
          <a:xfrm>
            <a:off x="5013053" y="3459193"/>
            <a:ext cx="3917502" cy="261610"/>
            <a:chOff x="5035551" y="1700808"/>
            <a:chExt cx="3917502" cy="261610"/>
          </a:xfrm>
        </p:grpSpPr>
        <p:sp>
          <p:nvSpPr>
            <p:cNvPr id="37" name="타원 36"/>
            <p:cNvSpPr/>
            <p:nvPr/>
          </p:nvSpPr>
          <p:spPr>
            <a:xfrm>
              <a:off x="5035551" y="1700808"/>
              <a:ext cx="133473" cy="13347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/>
                <a:t>3</a:t>
              </a:r>
              <a:endParaRPr lang="ko-KR" altLang="en-US" sz="1050" dirty="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5136629" y="1700808"/>
              <a:ext cx="381642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50" dirty="0" smtClean="0"/>
                <a:t>로그인 </a:t>
              </a:r>
              <a:r>
                <a:rPr lang="en-US" altLang="ko-KR" sz="1050" dirty="0" smtClean="0"/>
                <a:t>: </a:t>
              </a:r>
              <a:r>
                <a:rPr lang="ko-KR" altLang="en-US" sz="1050" dirty="0" smtClean="0"/>
                <a:t>아이디와 비밀번호가 일치할 경우</a:t>
              </a:r>
              <a:r>
                <a:rPr lang="en-US" altLang="ko-KR" sz="1050" dirty="0" smtClean="0"/>
                <a:t>, </a:t>
              </a:r>
              <a:r>
                <a:rPr lang="ko-KR" altLang="en-US" sz="1050" dirty="0" smtClean="0"/>
                <a:t>대기실로 이동</a:t>
              </a:r>
              <a:r>
                <a:rPr lang="en-US" altLang="ko-KR" sz="1050" dirty="0" smtClean="0"/>
                <a:t> </a:t>
              </a:r>
              <a:endParaRPr lang="ko-KR" altLang="en-US" sz="1050" dirty="0"/>
            </a:p>
          </p:txBody>
        </p:sp>
      </p:grpSp>
      <p:grpSp>
        <p:nvGrpSpPr>
          <p:cNvPr id="42" name="그룹 41"/>
          <p:cNvGrpSpPr/>
          <p:nvPr/>
        </p:nvGrpSpPr>
        <p:grpSpPr>
          <a:xfrm>
            <a:off x="5013053" y="3884419"/>
            <a:ext cx="3917502" cy="261610"/>
            <a:chOff x="5035551" y="1700808"/>
            <a:chExt cx="3917502" cy="261610"/>
          </a:xfrm>
        </p:grpSpPr>
        <p:sp>
          <p:nvSpPr>
            <p:cNvPr id="43" name="타원 42"/>
            <p:cNvSpPr/>
            <p:nvPr/>
          </p:nvSpPr>
          <p:spPr>
            <a:xfrm>
              <a:off x="5035551" y="1700808"/>
              <a:ext cx="133473" cy="13347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/>
                <a:t>4</a:t>
              </a:r>
              <a:endParaRPr lang="ko-KR" altLang="en-US" sz="1050" dirty="0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5136629" y="1700808"/>
              <a:ext cx="381642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50" dirty="0" smtClean="0"/>
                <a:t>회원가입 </a:t>
              </a:r>
              <a:r>
                <a:rPr lang="en-US" altLang="ko-KR" sz="1050" dirty="0" smtClean="0"/>
                <a:t>: PITALK</a:t>
              </a:r>
              <a:r>
                <a:rPr lang="ko-KR" altLang="en-US" sz="1050" dirty="0" smtClean="0"/>
                <a:t>가입화면으로 이동</a:t>
              </a:r>
              <a:endParaRPr lang="ko-KR" altLang="en-US" sz="1050" dirty="0"/>
            </a:p>
          </p:txBody>
        </p:sp>
      </p:grpSp>
      <p:grpSp>
        <p:nvGrpSpPr>
          <p:cNvPr id="45" name="그룹 44"/>
          <p:cNvGrpSpPr/>
          <p:nvPr/>
        </p:nvGrpSpPr>
        <p:grpSpPr>
          <a:xfrm>
            <a:off x="5013053" y="4309646"/>
            <a:ext cx="4260427" cy="415498"/>
            <a:chOff x="5035551" y="1700808"/>
            <a:chExt cx="3917502" cy="415498"/>
          </a:xfrm>
        </p:grpSpPr>
        <p:sp>
          <p:nvSpPr>
            <p:cNvPr id="46" name="타원 45"/>
            <p:cNvSpPr/>
            <p:nvPr/>
          </p:nvSpPr>
          <p:spPr>
            <a:xfrm>
              <a:off x="5035551" y="1700808"/>
              <a:ext cx="133473" cy="13347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/>
                <a:t>5</a:t>
              </a:r>
              <a:endParaRPr lang="ko-KR" altLang="en-US" sz="1050" dirty="0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5136629" y="1700808"/>
              <a:ext cx="3816424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50" dirty="0" smtClean="0"/>
                <a:t>아이디</a:t>
              </a:r>
              <a:r>
                <a:rPr lang="en-US" altLang="ko-KR" sz="1050" dirty="0" smtClean="0"/>
                <a:t>/</a:t>
              </a:r>
              <a:r>
                <a:rPr lang="ko-KR" altLang="en-US" sz="1050" dirty="0" smtClean="0"/>
                <a:t>비밀번호 찾기 </a:t>
              </a:r>
              <a:r>
                <a:rPr lang="en-US" altLang="ko-KR" sz="1050" dirty="0" smtClean="0"/>
                <a:t>: </a:t>
              </a:r>
              <a:r>
                <a:rPr lang="ko-KR" altLang="en-US" sz="1050" dirty="0" smtClean="0"/>
                <a:t>아이디와 비밀번호 찾기 화면으로 이동</a:t>
              </a:r>
              <a:endParaRPr lang="ko-KR" altLang="en-US" sz="1050" dirty="0"/>
            </a:p>
          </p:txBody>
        </p:sp>
      </p:grpSp>
    </p:spTree>
    <p:extLst>
      <p:ext uri="{BB962C8B-B14F-4D97-AF65-F5344CB8AC3E}">
        <p14:creationId xmlns:p14="http://schemas.microsoft.com/office/powerpoint/2010/main" val="3819077133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/>
          <p:cNvSpPr/>
          <p:nvPr/>
        </p:nvSpPr>
        <p:spPr>
          <a:xfrm>
            <a:off x="0" y="90152"/>
            <a:ext cx="9906000" cy="67098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7287" tIns="53643" rIns="107287" bIns="53643" rtlCol="0" anchor="ctr"/>
          <a:lstStyle/>
          <a:p>
            <a:pPr algn="ctr"/>
            <a:endParaRPr lang="ko-KR" altLang="en-US"/>
          </a:p>
        </p:txBody>
      </p:sp>
      <p:grpSp>
        <p:nvGrpSpPr>
          <p:cNvPr id="29" name="그룹 28"/>
          <p:cNvGrpSpPr/>
          <p:nvPr/>
        </p:nvGrpSpPr>
        <p:grpSpPr>
          <a:xfrm>
            <a:off x="200522" y="179115"/>
            <a:ext cx="4608462" cy="865138"/>
            <a:chOff x="200522" y="256041"/>
            <a:chExt cx="2952278" cy="1431771"/>
          </a:xfrm>
        </p:grpSpPr>
        <p:sp>
          <p:nvSpPr>
            <p:cNvPr id="13" name="TextBox 12"/>
            <p:cNvSpPr txBox="1"/>
            <p:nvPr/>
          </p:nvSpPr>
          <p:spPr>
            <a:xfrm>
              <a:off x="848544" y="256041"/>
              <a:ext cx="2304256" cy="982483"/>
            </a:xfrm>
            <a:prstGeom prst="rect">
              <a:avLst/>
            </a:prstGeom>
            <a:noFill/>
          </p:spPr>
          <p:txBody>
            <a:bodyPr wrap="square" lIns="107287" tIns="53643" rIns="107287" bIns="53643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4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화면 설계</a:t>
              </a:r>
              <a:endParaRPr lang="en-US" altLang="ko-KR" sz="2400" spc="-150" dirty="0" smtClean="0">
                <a:solidFill>
                  <a:schemeClr val="accent1">
                    <a:lumMod val="75000"/>
                  </a:schemeClr>
                </a:solidFill>
                <a:latin typeface="Noto Sans Korean Bold" pitchFamily="34" charset="-127"/>
                <a:ea typeface="Noto Sans Korean Bold" pitchFamily="34" charset="-127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00522" y="286064"/>
              <a:ext cx="1040269" cy="1401748"/>
            </a:xfrm>
            <a:prstGeom prst="rect">
              <a:avLst/>
            </a:prstGeom>
            <a:noFill/>
          </p:spPr>
          <p:txBody>
            <a:bodyPr wrap="square" lIns="107287" tIns="53643" rIns="107287" bIns="53643" rtlCol="0">
              <a:spAutoFit/>
            </a:bodyPr>
            <a:lstStyle/>
            <a:p>
              <a:r>
                <a:rPr lang="en-US" altLang="ko-KR" sz="4800" spc="-352" dirty="0">
                  <a:solidFill>
                    <a:srgbClr val="00B0F0"/>
                  </a:solidFill>
                  <a:latin typeface="210 동화책 R" pitchFamily="18" charset="-127"/>
                  <a:ea typeface="210 동화책 R" pitchFamily="18" charset="-127"/>
                </a:rPr>
                <a:t>05</a:t>
              </a:r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2277695" y="6525312"/>
            <a:ext cx="5314236" cy="246833"/>
          </a:xfrm>
          <a:prstGeom prst="rect">
            <a:avLst/>
          </a:prstGeom>
          <a:noFill/>
        </p:spPr>
        <p:txBody>
          <a:bodyPr wrap="square" lIns="107287" tIns="53643" rIns="107287" bIns="53643" rtlCol="0">
            <a:spAutoFit/>
          </a:bodyPr>
          <a:lstStyle/>
          <a:p>
            <a:pPr algn="ctr"/>
            <a:r>
              <a:rPr lang="en-US" altLang="ko-KR" sz="800" b="1" spc="352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- Copyrightⓒ2015All rights reserved by </a:t>
            </a:r>
            <a:r>
              <a:rPr lang="en-US" altLang="ko-KR" sz="9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L e o p a r d </a:t>
            </a:r>
            <a:endParaRPr lang="ko-KR" altLang="en-US" sz="800" b="1" spc="352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854218" y="1755110"/>
            <a:ext cx="4563278" cy="2585323"/>
          </a:xfrm>
          <a:prstGeom prst="rect">
            <a:avLst/>
          </a:prstGeom>
          <a:noFill/>
          <a:ln w="38100">
            <a:noFill/>
            <a:prstDash val="sysDot"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800" dirty="0" smtClean="0"/>
              <a:t>■화면</a:t>
            </a:r>
            <a:r>
              <a:rPr lang="en-US" altLang="ko-KR" sz="1800" dirty="0" smtClean="0"/>
              <a:t>/</a:t>
            </a:r>
            <a:r>
              <a:rPr lang="ko-KR" altLang="en-US" sz="1800" dirty="0" smtClean="0"/>
              <a:t>기능 설명</a:t>
            </a:r>
            <a:endParaRPr lang="en-US" altLang="ko-KR" sz="1800" dirty="0" smtClean="0"/>
          </a:p>
          <a:p>
            <a:pPr>
              <a:lnSpc>
                <a:spcPct val="150000"/>
              </a:lnSpc>
            </a:pPr>
            <a:endParaRPr lang="en-US" altLang="ko-KR" sz="1800" dirty="0" smtClean="0"/>
          </a:p>
          <a:p>
            <a:pPr>
              <a:lnSpc>
                <a:spcPct val="150000"/>
              </a:lnSpc>
            </a:pPr>
            <a:r>
              <a:rPr lang="ko-KR" altLang="en-US" sz="1800" dirty="0" smtClean="0"/>
              <a:t>사용자 가입</a:t>
            </a:r>
            <a:r>
              <a:rPr lang="en-US" altLang="ko-KR" sz="1800" dirty="0" smtClean="0"/>
              <a:t>(</a:t>
            </a:r>
            <a:r>
              <a:rPr lang="ko-KR" altLang="en-US" sz="1800" dirty="0" smtClean="0"/>
              <a:t>등록</a:t>
            </a:r>
            <a:r>
              <a:rPr lang="en-US" altLang="ko-KR" sz="1800" dirty="0" smtClean="0"/>
              <a:t>)</a:t>
            </a:r>
            <a:r>
              <a:rPr lang="ko-KR" altLang="en-US" sz="1800" dirty="0" smtClean="0"/>
              <a:t> 화면 </a:t>
            </a:r>
            <a:r>
              <a:rPr lang="en-US" altLang="ko-KR" sz="1800" dirty="0" smtClean="0"/>
              <a:t>(</a:t>
            </a:r>
            <a:r>
              <a:rPr lang="ko-KR" altLang="en-US" sz="1800" dirty="0" smtClean="0"/>
              <a:t>클라이언트</a:t>
            </a:r>
            <a:r>
              <a:rPr lang="en-US" altLang="ko-KR" sz="1800" dirty="0" smtClean="0"/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800" dirty="0" smtClean="0"/>
              <a:t> - </a:t>
            </a:r>
            <a:r>
              <a:rPr lang="ko-KR" altLang="en-US" sz="1800" dirty="0" smtClean="0"/>
              <a:t>사용자 회원가입 화면</a:t>
            </a:r>
            <a:endParaRPr lang="en-US" altLang="ko-KR" sz="1800" dirty="0" smtClean="0"/>
          </a:p>
          <a:p>
            <a:pPr>
              <a:lnSpc>
                <a:spcPct val="150000"/>
              </a:lnSpc>
            </a:pPr>
            <a:r>
              <a:rPr lang="en-US" altLang="ko-KR" sz="1800" dirty="0" smtClean="0"/>
              <a:t> - </a:t>
            </a:r>
            <a:r>
              <a:rPr lang="ko-KR" altLang="en-US" sz="1800" dirty="0" smtClean="0"/>
              <a:t>아이디 중복체크</a:t>
            </a:r>
            <a:endParaRPr lang="en-US" altLang="ko-KR" sz="1800" dirty="0" smtClean="0"/>
          </a:p>
          <a:p>
            <a:pPr>
              <a:lnSpc>
                <a:spcPct val="150000"/>
              </a:lnSpc>
            </a:pPr>
            <a:r>
              <a:rPr lang="en-US" altLang="ko-KR" sz="1800" dirty="0" smtClean="0"/>
              <a:t> - </a:t>
            </a:r>
            <a:r>
              <a:rPr lang="ko-KR" altLang="en-US" sz="1800" dirty="0" smtClean="0"/>
              <a:t>비밀번호 힌트를 통해 비밀번호를 찾음</a:t>
            </a:r>
            <a:endParaRPr lang="en-US" altLang="ko-KR" sz="1800" dirty="0" smtClean="0">
              <a:latin typeface="돋움" pitchFamily="50" charset="-127"/>
              <a:ea typeface="돋움" pitchFamily="50" charset="-127"/>
            </a:endParaRPr>
          </a:p>
        </p:txBody>
      </p:sp>
      <p:cxnSp>
        <p:nvCxnSpPr>
          <p:cNvPr id="58" name="직선 연결선 57"/>
          <p:cNvCxnSpPr/>
          <p:nvPr/>
        </p:nvCxnSpPr>
        <p:spPr>
          <a:xfrm>
            <a:off x="4376936" y="1627040"/>
            <a:ext cx="0" cy="418722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9" name="그룹 58"/>
          <p:cNvGrpSpPr/>
          <p:nvPr/>
        </p:nvGrpSpPr>
        <p:grpSpPr>
          <a:xfrm>
            <a:off x="491995" y="1103110"/>
            <a:ext cx="3596909" cy="597698"/>
            <a:chOff x="200522" y="1253360"/>
            <a:chExt cx="3596909" cy="597698"/>
          </a:xfrm>
        </p:grpSpPr>
        <p:sp>
          <p:nvSpPr>
            <p:cNvPr id="60" name="TextBox 59"/>
            <p:cNvSpPr txBox="1"/>
            <p:nvPr/>
          </p:nvSpPr>
          <p:spPr>
            <a:xfrm>
              <a:off x="200522" y="1253360"/>
              <a:ext cx="3596909" cy="597698"/>
            </a:xfrm>
            <a:prstGeom prst="rect">
              <a:avLst/>
            </a:prstGeom>
            <a:noFill/>
          </p:spPr>
          <p:txBody>
            <a:bodyPr wrap="square" lIns="107287" tIns="53643" rIns="107287" bIns="53643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4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회원가입창</a:t>
              </a:r>
              <a:endPara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cxnSp>
          <p:nvCxnSpPr>
            <p:cNvPr id="61" name="직선 연결선 60"/>
            <p:cNvCxnSpPr/>
            <p:nvPr/>
          </p:nvCxnSpPr>
          <p:spPr>
            <a:xfrm>
              <a:off x="323996" y="1412776"/>
              <a:ext cx="1376923" cy="0"/>
            </a:xfrm>
            <a:prstGeom prst="line">
              <a:avLst/>
            </a:prstGeom>
            <a:ln w="381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그룹 21"/>
          <p:cNvGrpSpPr/>
          <p:nvPr/>
        </p:nvGrpSpPr>
        <p:grpSpPr>
          <a:xfrm>
            <a:off x="617255" y="1755110"/>
            <a:ext cx="3240000" cy="3960000"/>
            <a:chOff x="1842639" y="1395306"/>
            <a:chExt cx="3600000" cy="4860000"/>
          </a:xfrm>
        </p:grpSpPr>
        <p:sp>
          <p:nvSpPr>
            <p:cNvPr id="23" name="직사각형 22"/>
            <p:cNvSpPr/>
            <p:nvPr/>
          </p:nvSpPr>
          <p:spPr>
            <a:xfrm>
              <a:off x="1842639" y="1395306"/>
              <a:ext cx="3600000" cy="4860000"/>
            </a:xfrm>
            <a:prstGeom prst="rect">
              <a:avLst/>
            </a:prstGeom>
            <a:solidFill>
              <a:schemeClr val="bg1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4" name="직선 연결선 23"/>
            <p:cNvCxnSpPr/>
            <p:nvPr/>
          </p:nvCxnSpPr>
          <p:spPr>
            <a:xfrm>
              <a:off x="1857356" y="1690675"/>
              <a:ext cx="3585283" cy="1356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/>
            <p:cNvSpPr txBox="1"/>
            <p:nvPr/>
          </p:nvSpPr>
          <p:spPr>
            <a:xfrm>
              <a:off x="1857356" y="1428736"/>
              <a:ext cx="988838" cy="3021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b="1" dirty="0" smtClean="0"/>
                <a:t>회원가</a:t>
              </a:r>
              <a:r>
                <a:rPr lang="ko-KR" altLang="en-US" sz="1000" b="1" dirty="0"/>
                <a:t>입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2051720" y="2564904"/>
              <a:ext cx="79294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 smtClean="0"/>
                <a:t>이</a:t>
              </a:r>
              <a:r>
                <a:rPr lang="ko-KR" altLang="en-US" sz="1200" b="1" dirty="0"/>
                <a:t>름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2051720" y="2071881"/>
              <a:ext cx="103692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 smtClean="0"/>
                <a:t>아이</a:t>
              </a:r>
              <a:r>
                <a:rPr lang="ko-KR" altLang="en-US" sz="1200" b="1" dirty="0"/>
                <a:t>디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843808" y="2060848"/>
              <a:ext cx="1585885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ko-KR" altLang="en-US" sz="1200" dirty="0">
                <a:latin typeface="Franklin Gothic Book" pitchFamily="34" charset="0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2843808" y="4365104"/>
              <a:ext cx="1585885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ko-KR" altLang="en-US" sz="1200" dirty="0">
                <a:latin typeface="Franklin Gothic Book" pitchFamily="34" charset="0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2051720" y="3861048"/>
              <a:ext cx="1036926" cy="5288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50" dirty="0"/>
                <a:t>비밀번호</a:t>
              </a:r>
              <a:endParaRPr lang="en-US" altLang="ko-KR" sz="1050" dirty="0"/>
            </a:p>
            <a:p>
              <a:r>
                <a:rPr lang="ko-KR" altLang="en-US" sz="1050" dirty="0"/>
                <a:t>   힌트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2094915" y="4797153"/>
              <a:ext cx="1036926" cy="3210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b="1" dirty="0" err="1" smtClean="0"/>
                <a:t>이메</a:t>
              </a:r>
              <a:r>
                <a:rPr lang="ko-KR" altLang="en-US" sz="1100" b="1" dirty="0" err="1"/>
                <a:t>일</a:t>
              </a:r>
              <a:endParaRPr lang="ko-KR" altLang="en-US" sz="1200" b="1" dirty="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2843808" y="4797152"/>
              <a:ext cx="1585885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ko-KR" altLang="en-US" sz="1200" dirty="0">
                <a:latin typeface="Franklin Gothic Book" pitchFamily="34" charset="0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2051720" y="3501008"/>
              <a:ext cx="103692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 smtClean="0"/>
                <a:t>비밀번</a:t>
              </a:r>
              <a:r>
                <a:rPr lang="ko-KR" altLang="en-US" sz="1200" b="1" dirty="0"/>
                <a:t>호</a:t>
              </a: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2051720" y="2996952"/>
              <a:ext cx="103692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 smtClean="0"/>
                <a:t>닉네임</a:t>
              </a:r>
              <a:endParaRPr lang="ko-KR" altLang="en-US" sz="1200" b="1" dirty="0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2842099" y="2492896"/>
              <a:ext cx="1585885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ko-KR" altLang="en-US" sz="1200" dirty="0">
                <a:latin typeface="Franklin Gothic Book" pitchFamily="34" charset="0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2843808" y="2996952"/>
              <a:ext cx="1585885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ko-KR" altLang="en-US" sz="1200" dirty="0">
                <a:latin typeface="Franklin Gothic Book" pitchFamily="34" charset="0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2843808" y="3512041"/>
              <a:ext cx="1585885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ko-KR" altLang="en-US" sz="1200" dirty="0">
                <a:latin typeface="Franklin Gothic Book" pitchFamily="34" charset="0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2843808" y="3933056"/>
              <a:ext cx="1585886" cy="32106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900" dirty="0"/>
                <a:t>출신</a:t>
              </a:r>
              <a:r>
                <a:rPr lang="ko-KR" altLang="en-US" sz="1100" dirty="0"/>
                <a:t> </a:t>
              </a:r>
              <a:r>
                <a:rPr lang="ko-KR" altLang="en-US" sz="900" dirty="0"/>
                <a:t>초등학교는</a:t>
              </a:r>
              <a:r>
                <a:rPr lang="en-US" altLang="ko-KR" sz="1100" dirty="0"/>
                <a:t>?</a:t>
              </a:r>
              <a:endParaRPr lang="ko-KR" altLang="en-US" sz="1100" dirty="0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2051720" y="4293096"/>
              <a:ext cx="794473" cy="4910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b="1" dirty="0" smtClean="0"/>
                <a:t>비밀번호</a:t>
              </a:r>
              <a:endParaRPr lang="en-US" altLang="ko-KR" sz="1000" b="1" dirty="0" smtClean="0"/>
            </a:p>
            <a:p>
              <a:r>
                <a:rPr lang="ko-KR" altLang="en-US" sz="1000" b="1" dirty="0" smtClean="0"/>
                <a:t> </a:t>
              </a:r>
              <a:r>
                <a:rPr lang="ko-KR" altLang="en-US" sz="1000" b="1" dirty="0" err="1" smtClean="0"/>
                <a:t>힌트답</a:t>
              </a:r>
              <a:endParaRPr lang="ko-KR" altLang="en-US" sz="1000" b="1" dirty="0"/>
            </a:p>
          </p:txBody>
        </p:sp>
        <p:sp>
          <p:nvSpPr>
            <p:cNvPr id="52" name="모서리가 둥근 직사각형 51"/>
            <p:cNvSpPr/>
            <p:nvPr/>
          </p:nvSpPr>
          <p:spPr>
            <a:xfrm>
              <a:off x="4601990" y="2060847"/>
              <a:ext cx="792711" cy="264547"/>
            </a:xfrm>
            <a:prstGeom prst="roundRect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 smtClean="0">
                  <a:solidFill>
                    <a:schemeClr val="tx1"/>
                  </a:solidFill>
                </a:rPr>
                <a:t>중복확인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grpSp>
          <p:nvGrpSpPr>
            <p:cNvPr id="53" name="그룹 52"/>
            <p:cNvGrpSpPr/>
            <p:nvPr/>
          </p:nvGrpSpPr>
          <p:grpSpPr>
            <a:xfrm>
              <a:off x="2186426" y="5445224"/>
              <a:ext cx="2889630" cy="304978"/>
              <a:chOff x="2190633" y="5383624"/>
              <a:chExt cx="2388124" cy="304978"/>
            </a:xfrm>
          </p:grpSpPr>
          <p:sp>
            <p:nvSpPr>
              <p:cNvPr id="56" name="모서리가 둥근 직사각형 55"/>
              <p:cNvSpPr/>
              <p:nvPr/>
            </p:nvSpPr>
            <p:spPr>
              <a:xfrm>
                <a:off x="2190633" y="5383624"/>
                <a:ext cx="1158916" cy="304978"/>
              </a:xfrm>
              <a:prstGeom prst="roundRect">
                <a:avLst/>
              </a:prstGeom>
              <a:noFill/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 smtClean="0">
                    <a:solidFill>
                      <a:schemeClr val="tx1"/>
                    </a:solidFill>
                  </a:rPr>
                  <a:t>가입</a:t>
                </a:r>
                <a:endParaRPr lang="ko-KR" alt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7" name="모서리가 둥근 직사각형 56"/>
              <p:cNvSpPr/>
              <p:nvPr/>
            </p:nvSpPr>
            <p:spPr>
              <a:xfrm>
                <a:off x="3419841" y="5383624"/>
                <a:ext cx="1158916" cy="304978"/>
              </a:xfrm>
              <a:prstGeom prst="roundRect">
                <a:avLst/>
              </a:prstGeom>
              <a:noFill/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 smtClean="0">
                    <a:solidFill>
                      <a:schemeClr val="tx1"/>
                    </a:solidFill>
                  </a:rPr>
                  <a:t>취</a:t>
                </a:r>
                <a:r>
                  <a:rPr lang="ko-KR" altLang="en-US" sz="1200" dirty="0">
                    <a:solidFill>
                      <a:schemeClr val="tx1"/>
                    </a:solidFill>
                  </a:rPr>
                  <a:t>소</a:t>
                </a:r>
              </a:p>
            </p:txBody>
          </p:sp>
        </p:grpSp>
        <p:cxnSp>
          <p:nvCxnSpPr>
            <p:cNvPr id="54" name="직선 연결선 53"/>
            <p:cNvCxnSpPr/>
            <p:nvPr/>
          </p:nvCxnSpPr>
          <p:spPr>
            <a:xfrm>
              <a:off x="4067944" y="3933056"/>
              <a:ext cx="0" cy="276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이등변 삼각형 54"/>
            <p:cNvSpPr/>
            <p:nvPr/>
          </p:nvSpPr>
          <p:spPr>
            <a:xfrm rot="10800000">
              <a:off x="4177637" y="4005064"/>
              <a:ext cx="178339" cy="174708"/>
            </a:xfrm>
            <a:prstGeom prst="triangl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8139199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열정">
      <a:dk1>
        <a:sysClr val="windowText" lastClr="000000"/>
      </a:dk1>
      <a:lt1>
        <a:sysClr val="window" lastClr="FFFFFF"/>
      </a:lt1>
      <a:dk2>
        <a:srgbClr val="666666"/>
      </a:dk2>
      <a:lt2>
        <a:srgbClr val="D2D2D2"/>
      </a:lt2>
      <a:accent1>
        <a:srgbClr val="FF388C"/>
      </a:accent1>
      <a:accent2>
        <a:srgbClr val="E40059"/>
      </a:accent2>
      <a:accent3>
        <a:srgbClr val="9C007F"/>
      </a:accent3>
      <a:accent4>
        <a:srgbClr val="68007F"/>
      </a:accent4>
      <a:accent5>
        <a:srgbClr val="005BD3"/>
      </a:accent5>
      <a:accent6>
        <a:srgbClr val="00349E"/>
      </a:accent6>
      <a:hlink>
        <a:srgbClr val="17BBFD"/>
      </a:hlink>
      <a:folHlink>
        <a:srgbClr val="FF79C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2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1580</TotalTime>
  <Words>1594</Words>
  <Application>Microsoft Office PowerPoint</Application>
  <PresentationFormat>A4 용지(210x297mm)</PresentationFormat>
  <Paragraphs>423</Paragraphs>
  <Slides>26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4</vt:i4>
      </vt:variant>
      <vt:variant>
        <vt:lpstr>슬라이드 제목</vt:lpstr>
      </vt:variant>
      <vt:variant>
        <vt:i4>26</vt:i4>
      </vt:variant>
    </vt:vector>
  </HeadingPairs>
  <TitlesOfParts>
    <vt:vector size="40" baseType="lpstr">
      <vt:lpstr>굴림</vt:lpstr>
      <vt:lpstr>Arial</vt:lpstr>
      <vt:lpstr>Noto Sans Korean Bold</vt:lpstr>
      <vt:lpstr>Noto Sans Korean Medium</vt:lpstr>
      <vt:lpstr>HY헤드라인M</vt:lpstr>
      <vt:lpstr>맑은 고딕</vt:lpstr>
      <vt:lpstr>210 동화책 R</vt:lpstr>
      <vt:lpstr>Franklin Gothic Book</vt:lpstr>
      <vt:lpstr>돋움</vt:lpstr>
      <vt:lpstr>나눔고딕</vt:lpstr>
      <vt:lpstr>Office 테마</vt:lpstr>
      <vt:lpstr>디자인 사용자 지정</vt:lpstr>
      <vt:lpstr>1_디자인 사용자 지정</vt:lpstr>
      <vt:lpstr>2_디자인 사용자 지정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Angry MOMO Presentation</dc:title>
  <dc:creator>madeit-top1</dc:creator>
  <cp:lastModifiedBy>kosta</cp:lastModifiedBy>
  <cp:revision>125</cp:revision>
  <dcterms:created xsi:type="dcterms:W3CDTF">2014-08-30T22:01:36Z</dcterms:created>
  <dcterms:modified xsi:type="dcterms:W3CDTF">2015-02-24T02:37:22Z</dcterms:modified>
</cp:coreProperties>
</file>